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9" r:id="rId1"/>
  </p:sldMasterIdLst>
  <p:sldIdLst>
    <p:sldId id="256" r:id="rId2"/>
    <p:sldId id="272" r:id="rId3"/>
    <p:sldId id="257" r:id="rId4"/>
    <p:sldId id="278" r:id="rId5"/>
    <p:sldId id="284" r:id="rId6"/>
    <p:sldId id="286" r:id="rId7"/>
    <p:sldId id="287" r:id="rId8"/>
    <p:sldId id="289" r:id="rId9"/>
    <p:sldId id="279" r:id="rId10"/>
    <p:sldId id="290" r:id="rId11"/>
    <p:sldId id="296" r:id="rId12"/>
    <p:sldId id="291" r:id="rId13"/>
    <p:sldId id="280" r:id="rId14"/>
    <p:sldId id="281" r:id="rId15"/>
    <p:sldId id="292" r:id="rId16"/>
    <p:sldId id="293" r:id="rId17"/>
    <p:sldId id="282" r:id="rId18"/>
    <p:sldId id="294" r:id="rId1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8" d="100"/>
          <a:sy n="68" d="100"/>
        </p:scale>
        <p:origin x="132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09571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e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43565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çã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29355654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2/5/2025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528746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o 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2/5/2025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1044677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iro ou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2/5/2025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558745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452080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25395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81191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66186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2/5/2025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42071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2/5/2025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5496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2/5/2025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94506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2/5/2025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57746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2/5/2025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00024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 smtClean="0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2/5/2025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07896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2/5/2025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60366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71" r:id="rId2"/>
    <p:sldLayoutId id="2147483672" r:id="rId3"/>
    <p:sldLayoutId id="2147483673" r:id="rId4"/>
    <p:sldLayoutId id="2147483674" r:id="rId5"/>
    <p:sldLayoutId id="2147483675" r:id="rId6"/>
    <p:sldLayoutId id="2147483676" r:id="rId7"/>
    <p:sldLayoutId id="2147483677" r:id="rId8"/>
    <p:sldLayoutId id="2147483678" r:id="rId9"/>
    <p:sldLayoutId id="2147483679" r:id="rId10"/>
    <p:sldLayoutId id="2147483680" r:id="rId11"/>
    <p:sldLayoutId id="2147483681" r:id="rId12"/>
    <p:sldLayoutId id="2147483682" r:id="rId13"/>
    <p:sldLayoutId id="2147483683" r:id="rId14"/>
    <p:sldLayoutId id="2147483684" r:id="rId15"/>
    <p:sldLayoutId id="2147483685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m 5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colorTemperature colorTemp="3293"/>
                    </a14:imgEffect>
                    <a14:imgEffect>
                      <a14:saturation sat="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254112" y="140677"/>
            <a:ext cx="11769072" cy="6934431"/>
          </a:xfrm>
          <a:prstGeom prst="rect">
            <a:avLst/>
          </a:prstGeom>
          <a:effectLst>
            <a:outerShdw blurRad="50800" dist="50800" dir="5400000" algn="ctr" rotWithShape="0">
              <a:schemeClr val="bg1">
                <a:lumMod val="85000"/>
              </a:schemeClr>
            </a:outerShdw>
          </a:effectLst>
        </p:spPr>
      </p:pic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264817" y="509452"/>
            <a:ext cx="8001000" cy="2429691"/>
          </a:xfrm>
        </p:spPr>
        <p:txBody>
          <a:bodyPr>
            <a:normAutofit/>
          </a:bodyPr>
          <a:lstStyle/>
          <a:p>
            <a:pPr lvl="0" algn="ctr" defTabSz="914400">
              <a:spcBef>
                <a:spcPts val="0"/>
              </a:spcBef>
            </a:pPr>
            <a:r>
              <a:rPr lang="pt-BR" sz="2400" b="1" cap="none" dirty="0" smtClean="0">
                <a:ln>
                  <a:noFill/>
                </a:ln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Republica de Cabo Verde</a:t>
            </a:r>
            <a:br>
              <a:rPr lang="pt-BR" sz="2400" b="1" cap="none" dirty="0" smtClean="0">
                <a:ln>
                  <a:noFill/>
                </a:ln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t-BR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Agrupamento 1- </a:t>
            </a:r>
            <a:r>
              <a:rPr lang="pt-BR" sz="2400" b="1" cap="none" dirty="0" smtClean="0">
                <a:ln>
                  <a:noFill/>
                </a:ln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Escola </a:t>
            </a:r>
            <a:r>
              <a:rPr lang="pt-BR" sz="2400" b="1" cap="none" dirty="0">
                <a:ln>
                  <a:noFill/>
                </a:ln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Secundária da Boa </a:t>
            </a:r>
            <a:r>
              <a:rPr lang="pt-BR" sz="2400" b="1" cap="none" dirty="0" smtClean="0">
                <a:ln>
                  <a:noFill/>
                </a:ln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Vista</a:t>
            </a:r>
            <a:br>
              <a:rPr lang="pt-BR" sz="2400" b="1" cap="none" dirty="0" smtClean="0">
                <a:ln>
                  <a:noFill/>
                </a:ln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t-BR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Telefone</a:t>
            </a:r>
            <a:r>
              <a:rPr lang="pt-BR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2511245 – </a:t>
            </a:r>
            <a:r>
              <a:rPr lang="pt-BR" sz="24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Email</a:t>
            </a:r>
            <a:r>
              <a:rPr lang="pt-BR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pt-BR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escolasecundariabv@gmail.com</a:t>
            </a:r>
            <a:endParaRPr lang="en-US" sz="2400" dirty="0">
              <a:solidFill>
                <a:srgbClr val="002060"/>
              </a:solidFill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3273922" y="5603967"/>
            <a:ext cx="6400800" cy="1254033"/>
          </a:xfrm>
        </p:spPr>
        <p:txBody>
          <a:bodyPr>
            <a:normAutofit/>
          </a:bodyPr>
          <a:lstStyle/>
          <a:p>
            <a:pPr algn="ctr"/>
            <a:r>
              <a:rPr lang="pt-PT" sz="3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Plano de atividade para o ano letivo 2025</a:t>
            </a:r>
          </a:p>
        </p:txBody>
      </p:sp>
      <p:pic>
        <p:nvPicPr>
          <p:cNvPr id="4" name="Imagem 3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3088" y="690698"/>
            <a:ext cx="2273392" cy="749482"/>
          </a:xfrm>
          <a:prstGeom prst="rect">
            <a:avLst/>
          </a:prstGeom>
          <a:noFill/>
        </p:spPr>
      </p:pic>
      <p:pic>
        <p:nvPicPr>
          <p:cNvPr id="5" name="Imagem 4" descr="logo"/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23367" y="690698"/>
            <a:ext cx="1135175" cy="749482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5414566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entágono 11"/>
          <p:cNvSpPr/>
          <p:nvPr/>
        </p:nvSpPr>
        <p:spPr>
          <a:xfrm>
            <a:off x="2903217" y="4689567"/>
            <a:ext cx="3677196" cy="1899989"/>
          </a:xfrm>
          <a:prstGeom prst="homePlate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sz="2400" dirty="0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Pintura dentro (salas) e fora, da Escola Nova, EBBBE, Carla Lima  e Liceu</a:t>
            </a:r>
            <a:endParaRPr lang="en-US" sz="2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Retângulo 5"/>
          <p:cNvSpPr/>
          <p:nvPr/>
        </p:nvSpPr>
        <p:spPr>
          <a:xfrm>
            <a:off x="169818" y="2775858"/>
            <a:ext cx="2090056" cy="91440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sz="24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2ª Prioridade </a:t>
            </a:r>
            <a:endParaRPr lang="en-US" sz="24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Pentágono 8"/>
          <p:cNvSpPr/>
          <p:nvPr/>
        </p:nvSpPr>
        <p:spPr>
          <a:xfrm>
            <a:off x="2903218" y="389272"/>
            <a:ext cx="3677194" cy="2142308"/>
          </a:xfrm>
          <a:prstGeom prst="homePlate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sz="2400" dirty="0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Criação </a:t>
            </a:r>
            <a:r>
              <a:rPr lang="pt-PT" sz="2400" dirty="0" smtClean="0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de uma pequena horta </a:t>
            </a:r>
            <a:r>
              <a:rPr lang="pt-PT" sz="2400" dirty="0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escolar (escola nova) e aumento de Espaços Verdes no Liceu.</a:t>
            </a:r>
            <a:endParaRPr lang="en-US" sz="2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Retângulo 7"/>
          <p:cNvSpPr/>
          <p:nvPr/>
        </p:nvSpPr>
        <p:spPr>
          <a:xfrm>
            <a:off x="6580412" y="0"/>
            <a:ext cx="3399610" cy="3324497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sz="2000" dirty="0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Garantir a produção   de hortaliças e consume na escola; Incentivar as boas práticas de cultivo aos alunos, através de aulas práticas; Aumentar espaços verde e meio de assombramento natural, melhorando assim a qualidade do ar no recinto escolar</a:t>
            </a:r>
            <a:endParaRPr lang="pt-PT" sz="20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Retângulo 15"/>
          <p:cNvSpPr/>
          <p:nvPr/>
        </p:nvSpPr>
        <p:spPr>
          <a:xfrm>
            <a:off x="6580412" y="4271555"/>
            <a:ext cx="3399610" cy="2168433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sz="2000" dirty="0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Uniformização de cor das escolas do agrupamento I; Melhorar a estética visual da escola;Tonar as salas mais confortáveis e com melhor ambiente de aprendizagem. </a:t>
            </a:r>
            <a:endParaRPr lang="pt-PT" sz="20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Colchete esquerdo 3"/>
          <p:cNvSpPr/>
          <p:nvPr/>
        </p:nvSpPr>
        <p:spPr>
          <a:xfrm>
            <a:off x="2259874" y="1158672"/>
            <a:ext cx="643344" cy="4627516"/>
          </a:xfrm>
          <a:prstGeom prst="leftBracket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5" name="Ondulado 4"/>
          <p:cNvSpPr/>
          <p:nvPr/>
        </p:nvSpPr>
        <p:spPr>
          <a:xfrm>
            <a:off x="10257606" y="1088782"/>
            <a:ext cx="1812473" cy="1442798"/>
          </a:xfrm>
          <a:prstGeom prst="wave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05000"/>
              </a:lnSpc>
              <a:spcAft>
                <a:spcPts val="0"/>
              </a:spcAft>
            </a:pPr>
            <a:r>
              <a:rPr lang="pt-PT" sz="2000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CMBV</a:t>
            </a:r>
            <a:endParaRPr lang="en-US" sz="2000">
              <a:solidFill>
                <a:schemeClr val="tx1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ctr"/>
            <a:r>
              <a:rPr lang="pt-PT" sz="2000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DMAA</a:t>
            </a:r>
            <a:endParaRPr lang="en-US" sz="200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Ondulado 2"/>
          <p:cNvSpPr/>
          <p:nvPr/>
        </p:nvSpPr>
        <p:spPr>
          <a:xfrm>
            <a:off x="10071463" y="4405776"/>
            <a:ext cx="1998616" cy="2034211"/>
          </a:xfrm>
          <a:prstGeom prst="wave">
            <a:avLst>
              <a:gd name="adj1" fmla="val 12500"/>
              <a:gd name="adj2" fmla="val 654"/>
            </a:avLst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lnSpc>
                <a:spcPct val="105000"/>
              </a:lnSpc>
              <a:spcAft>
                <a:spcPts val="0"/>
              </a:spcAft>
            </a:pPr>
            <a:r>
              <a:rPr lang="pt-PT" sz="2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Projeto Tartaruga BV; a identificar os outros</a:t>
            </a:r>
            <a:endParaRPr lang="en-US" sz="2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01324853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6" grpId="0" animBg="1"/>
      <p:bldP spid="9" grpId="0" animBg="1"/>
      <p:bldP spid="8" grpId="0" animBg="1"/>
      <p:bldP spid="16" grpId="0" animBg="1"/>
      <p:bldP spid="5" grpId="0" animBg="1"/>
      <p:bldP spid="3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entágono 11"/>
          <p:cNvSpPr/>
          <p:nvPr/>
        </p:nvSpPr>
        <p:spPr>
          <a:xfrm>
            <a:off x="2903217" y="4689567"/>
            <a:ext cx="3677196" cy="1899989"/>
          </a:xfrm>
          <a:prstGeom prst="homePlate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sz="2400" dirty="0" smtClean="0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Visitas de estudos ou intercâmbio (com as escolas das outras ilhas) </a:t>
            </a:r>
            <a:endParaRPr lang="en-US" sz="2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Retângulo 5"/>
          <p:cNvSpPr/>
          <p:nvPr/>
        </p:nvSpPr>
        <p:spPr>
          <a:xfrm>
            <a:off x="169818" y="2775858"/>
            <a:ext cx="2090056" cy="91440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sz="24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2ª Prioridade </a:t>
            </a:r>
            <a:endParaRPr lang="en-US" sz="24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Pentágono 8"/>
          <p:cNvSpPr/>
          <p:nvPr/>
        </p:nvSpPr>
        <p:spPr>
          <a:xfrm>
            <a:off x="2903218" y="389272"/>
            <a:ext cx="3677194" cy="2142308"/>
          </a:xfrm>
          <a:prstGeom prst="homePlate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sz="2400" dirty="0" smtClean="0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Participação nos desfiles, danças e festas carnavalescos</a:t>
            </a:r>
            <a:endParaRPr lang="en-US" sz="2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Retângulo 7"/>
          <p:cNvSpPr/>
          <p:nvPr/>
        </p:nvSpPr>
        <p:spPr>
          <a:xfrm>
            <a:off x="6580412" y="0"/>
            <a:ext cx="3399610" cy="3324497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sz="2000" dirty="0" smtClean="0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Estimular criatividade e engajamento social;</a:t>
            </a:r>
          </a:p>
          <a:p>
            <a:pPr algn="ctr"/>
            <a:r>
              <a:rPr lang="pt-PT" sz="2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Promover atividades lúdicas e estimular a socialização da atividade física e emocional.</a:t>
            </a:r>
            <a:endParaRPr lang="pt-PT" sz="20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Retângulo 15"/>
          <p:cNvSpPr/>
          <p:nvPr/>
        </p:nvSpPr>
        <p:spPr>
          <a:xfrm>
            <a:off x="6580412" y="4271555"/>
            <a:ext cx="3399610" cy="2168433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sz="2000" dirty="0" smtClean="0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Troca de experiências profissionais; ajuda na relação interpessoal e na  convivência no trabalho; desenvolve a capacidade comunicativa  . </a:t>
            </a:r>
            <a:endParaRPr lang="pt-PT" sz="20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Colchete esquerdo 3"/>
          <p:cNvSpPr/>
          <p:nvPr/>
        </p:nvSpPr>
        <p:spPr>
          <a:xfrm>
            <a:off x="2259874" y="1158672"/>
            <a:ext cx="643344" cy="4627516"/>
          </a:xfrm>
          <a:prstGeom prst="leftBracket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5" name="Ondulado 4"/>
          <p:cNvSpPr/>
          <p:nvPr/>
        </p:nvSpPr>
        <p:spPr>
          <a:xfrm>
            <a:off x="10257606" y="1088782"/>
            <a:ext cx="1812473" cy="1442798"/>
          </a:xfrm>
          <a:prstGeom prst="wave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05000"/>
              </a:lnSpc>
              <a:spcAft>
                <a:spcPts val="0"/>
              </a:spcAft>
            </a:pPr>
            <a:r>
              <a:rPr lang="pt-PT" sz="2000" dirty="0" smtClean="0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CMBV;</a:t>
            </a:r>
            <a:endParaRPr lang="en-US" sz="2000" dirty="0">
              <a:solidFill>
                <a:schemeClr val="tx1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ctr"/>
            <a:r>
              <a:rPr lang="pt-PT" sz="2000" dirty="0" smtClean="0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Todos </a:t>
            </a:r>
            <a:endParaRPr lang="en-US" sz="2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Ondulado 2"/>
          <p:cNvSpPr/>
          <p:nvPr/>
        </p:nvSpPr>
        <p:spPr>
          <a:xfrm>
            <a:off x="10135686" y="4569488"/>
            <a:ext cx="1934393" cy="1572565"/>
          </a:xfrm>
          <a:prstGeom prst="wave">
            <a:avLst>
              <a:gd name="adj1" fmla="val 12500"/>
              <a:gd name="adj2" fmla="val 654"/>
            </a:avLst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lnSpc>
                <a:spcPct val="105000"/>
              </a:lnSpc>
              <a:spcAft>
                <a:spcPts val="0"/>
              </a:spcAft>
            </a:pPr>
            <a:r>
              <a:rPr lang="pt-PT" sz="2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identificar </a:t>
            </a:r>
            <a:endParaRPr lang="en-US" sz="2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7042810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6" grpId="0" animBg="1"/>
      <p:bldP spid="9" grpId="0" animBg="1"/>
      <p:bldP spid="8" grpId="0" animBg="1"/>
      <p:bldP spid="16" grpId="0" animBg="1"/>
      <p:bldP spid="5" grpId="0" animBg="1"/>
      <p:bldP spid="3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entágono 11"/>
          <p:cNvSpPr/>
          <p:nvPr/>
        </p:nvSpPr>
        <p:spPr>
          <a:xfrm>
            <a:off x="2807700" y="4806476"/>
            <a:ext cx="3524520" cy="1552824"/>
          </a:xfrm>
          <a:prstGeom prst="homePlate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05000"/>
              </a:lnSpc>
              <a:spcAft>
                <a:spcPts val="0"/>
              </a:spcAft>
            </a:pPr>
            <a:r>
              <a:rPr lang="pt-PT" sz="2400" dirty="0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Fórum de Educação Boa Vista- Agrupamento I</a:t>
            </a:r>
            <a:endParaRPr lang="en-US" sz="2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Retângulo 5"/>
          <p:cNvSpPr/>
          <p:nvPr/>
        </p:nvSpPr>
        <p:spPr>
          <a:xfrm>
            <a:off x="169818" y="2775858"/>
            <a:ext cx="2312125" cy="91440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sz="24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2ª Prioridade </a:t>
            </a:r>
            <a:endParaRPr lang="en-US" sz="24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Pentágono 8"/>
          <p:cNvSpPr/>
          <p:nvPr/>
        </p:nvSpPr>
        <p:spPr>
          <a:xfrm>
            <a:off x="2818311" y="681881"/>
            <a:ext cx="3513909" cy="1264485"/>
          </a:xfrm>
          <a:prstGeom prst="homePlate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sz="2400" dirty="0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Intercâmbios de gestão </a:t>
            </a:r>
            <a:endParaRPr lang="en-US" sz="2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Pentágono 10"/>
          <p:cNvSpPr/>
          <p:nvPr/>
        </p:nvSpPr>
        <p:spPr>
          <a:xfrm>
            <a:off x="2818311" y="2664824"/>
            <a:ext cx="3513909" cy="1802673"/>
          </a:xfrm>
          <a:prstGeom prst="homePlate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sz="2400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Aquisição e instalação de projetores nas turmas do 11º e 12 ano</a:t>
            </a:r>
            <a:endParaRPr lang="en-US" sz="20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Retângulo 7"/>
          <p:cNvSpPr/>
          <p:nvPr/>
        </p:nvSpPr>
        <p:spPr>
          <a:xfrm>
            <a:off x="6357531" y="61231"/>
            <a:ext cx="4129501" cy="2493217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sz="24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Conhecer e partilhar conhecimento de gestão entre agrupamentos, fora da ilha; Aproximar a equipa de gestão, discutindo as ideias de melhor gestão e capacidade de trabalhar e equipa;</a:t>
            </a:r>
            <a:endParaRPr lang="pt-PT" sz="24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Retângulo 14"/>
          <p:cNvSpPr/>
          <p:nvPr/>
        </p:nvSpPr>
        <p:spPr>
          <a:xfrm>
            <a:off x="6332220" y="2664824"/>
            <a:ext cx="4129501" cy="1802673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sz="2000" dirty="0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Modernizar e adaptar às novas tecnologias de ensino e aprendizagem dos alunos; Melhorar os resultados dos alunos; Diversificar e acelerar na inovação pedagógica;</a:t>
            </a:r>
            <a:endParaRPr lang="pt-PT" sz="20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Retângulo 15"/>
          <p:cNvSpPr/>
          <p:nvPr/>
        </p:nvSpPr>
        <p:spPr>
          <a:xfrm>
            <a:off x="6357531" y="4577873"/>
            <a:ext cx="4104190" cy="2280126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sz="2000" dirty="0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Apresentar os relatórios dos agrupamentos (I, II e III); Criar um espaço propício para discussão do estado da educação na ilha; Receber sugestões de melhorias e estratégias assertivas para melhor o processo do ensino e aprendizagem</a:t>
            </a:r>
            <a:endParaRPr lang="pt-PT" sz="20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Colchete esquerdo 3"/>
          <p:cNvSpPr/>
          <p:nvPr/>
        </p:nvSpPr>
        <p:spPr>
          <a:xfrm>
            <a:off x="2501535" y="1194587"/>
            <a:ext cx="280854" cy="4627516"/>
          </a:xfrm>
          <a:prstGeom prst="leftBracket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5" name="Ondulado 4"/>
          <p:cNvSpPr/>
          <p:nvPr/>
        </p:nvSpPr>
        <p:spPr>
          <a:xfrm>
            <a:off x="10541725" y="901337"/>
            <a:ext cx="1528354" cy="1340906"/>
          </a:xfrm>
          <a:prstGeom prst="wave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sz="2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CMBV</a:t>
            </a:r>
            <a:endParaRPr lang="en-US" sz="2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Ondulado 17"/>
          <p:cNvSpPr/>
          <p:nvPr/>
        </p:nvSpPr>
        <p:spPr>
          <a:xfrm>
            <a:off x="10541725" y="2948364"/>
            <a:ext cx="1528354" cy="1649764"/>
          </a:xfrm>
          <a:prstGeom prst="wave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05000"/>
              </a:lnSpc>
              <a:spcAft>
                <a:spcPts val="0"/>
              </a:spcAft>
            </a:pPr>
            <a:r>
              <a:rPr lang="pt-PT" sz="2000" dirty="0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RIU PALACE </a:t>
            </a:r>
            <a:endParaRPr lang="en-US" sz="2000" dirty="0">
              <a:solidFill>
                <a:schemeClr val="tx1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r>
              <a:rPr lang="pt-PT" sz="2000" dirty="0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Outros</a:t>
            </a:r>
            <a:endParaRPr lang="en-US" sz="2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Ondulado 2"/>
          <p:cNvSpPr/>
          <p:nvPr/>
        </p:nvSpPr>
        <p:spPr>
          <a:xfrm>
            <a:off x="10541725" y="4950823"/>
            <a:ext cx="1528354" cy="1557127"/>
          </a:xfrm>
          <a:prstGeom prst="wave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05000"/>
              </a:lnSpc>
              <a:spcAft>
                <a:spcPts val="0"/>
              </a:spcAft>
            </a:pPr>
            <a:r>
              <a:rPr lang="pt-PT" sz="2000" dirty="0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ME, CMBV </a:t>
            </a:r>
            <a:endParaRPr lang="en-US" sz="2000" dirty="0">
              <a:solidFill>
                <a:schemeClr val="tx1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r>
              <a:rPr lang="pt-PT" sz="2000" dirty="0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Agrupamentos II e III</a:t>
            </a:r>
            <a:endParaRPr lang="en-US" sz="2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7247410"/>
      </p:ext>
    </p:extLst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6" grpId="0" animBg="1"/>
      <p:bldP spid="9" grpId="0" animBg="1"/>
      <p:bldP spid="11" grpId="0" animBg="1"/>
      <p:bldP spid="8" grpId="0" animBg="1"/>
      <p:bldP spid="15" grpId="0" animBg="1"/>
      <p:bldP spid="16" grpId="0" animBg="1"/>
      <p:bldP spid="5" grpId="0" animBg="1"/>
      <p:bldP spid="18" grpId="0" animBg="1"/>
      <p:bldP spid="3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entágono 11"/>
          <p:cNvSpPr/>
          <p:nvPr/>
        </p:nvSpPr>
        <p:spPr>
          <a:xfrm>
            <a:off x="3552008" y="4740835"/>
            <a:ext cx="3513905" cy="1279504"/>
          </a:xfrm>
          <a:prstGeom prst="homePlate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sz="2400" dirty="0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Formações (Liderança, planeamento e etc).</a:t>
            </a:r>
            <a:endParaRPr lang="en-US" sz="2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Retângulo 5"/>
          <p:cNvSpPr/>
          <p:nvPr/>
        </p:nvSpPr>
        <p:spPr>
          <a:xfrm>
            <a:off x="169818" y="2775858"/>
            <a:ext cx="2586445" cy="9144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sz="24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3ª Prioridade </a:t>
            </a:r>
            <a:endParaRPr lang="en-US" sz="24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Pentágono 8"/>
          <p:cNvSpPr/>
          <p:nvPr/>
        </p:nvSpPr>
        <p:spPr>
          <a:xfrm>
            <a:off x="3526971" y="633548"/>
            <a:ext cx="3513909" cy="1306940"/>
          </a:xfrm>
          <a:prstGeom prst="homePlate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sz="2400" dirty="0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Manutenção e pintura de piso do Pavilhão do Liceu</a:t>
            </a:r>
            <a:endParaRPr lang="en-US" sz="2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Retângulo 7"/>
          <p:cNvSpPr/>
          <p:nvPr/>
        </p:nvSpPr>
        <p:spPr>
          <a:xfrm>
            <a:off x="7090950" y="312202"/>
            <a:ext cx="3185156" cy="1949631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sz="2000" dirty="0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Salvaguardar a integridade física dos aulos/atletas; Melhor o aspeto e evitar o maior degradação;</a:t>
            </a:r>
            <a:endParaRPr lang="pt-PT" sz="20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Retângulo 15"/>
          <p:cNvSpPr/>
          <p:nvPr/>
        </p:nvSpPr>
        <p:spPr>
          <a:xfrm>
            <a:off x="7049580" y="3794760"/>
            <a:ext cx="3226526" cy="2815045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sz="2000" dirty="0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Criar o espírito de liderança nos professores; Reforçar o conhecimento no âmbito de planificação e execução das atividades letivas; Reforçar as competências e técnicas pedagógicas aos professores; </a:t>
            </a:r>
            <a:endParaRPr lang="pt-PT" sz="20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Colchete esquerdo 1"/>
          <p:cNvSpPr/>
          <p:nvPr/>
        </p:nvSpPr>
        <p:spPr>
          <a:xfrm>
            <a:off x="2913017" y="1123406"/>
            <a:ext cx="613954" cy="4389120"/>
          </a:xfrm>
          <a:prstGeom prst="leftBracket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Ondulado duplo 2"/>
          <p:cNvSpPr/>
          <p:nvPr/>
        </p:nvSpPr>
        <p:spPr>
          <a:xfrm>
            <a:off x="10398034" y="633548"/>
            <a:ext cx="1672046" cy="989511"/>
          </a:xfrm>
          <a:prstGeom prst="doubleWave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05000"/>
              </a:lnSpc>
              <a:spcAft>
                <a:spcPts val="0"/>
              </a:spcAft>
            </a:pPr>
            <a:r>
              <a:rPr lang="pt-PT" sz="2000" dirty="0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IDJ</a:t>
            </a:r>
            <a:endParaRPr lang="en-US" sz="2000" dirty="0">
              <a:solidFill>
                <a:schemeClr val="tx1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ctr"/>
            <a:r>
              <a:rPr lang="pt-PT" sz="2000" dirty="0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CMBV</a:t>
            </a:r>
            <a:endParaRPr lang="en-US" sz="2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Ondulado duplo 6"/>
          <p:cNvSpPr/>
          <p:nvPr/>
        </p:nvSpPr>
        <p:spPr>
          <a:xfrm>
            <a:off x="10398034" y="4740835"/>
            <a:ext cx="1672046" cy="994085"/>
          </a:xfrm>
          <a:prstGeom prst="doubleWave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sz="2000" dirty="0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CMBV e CEFPBV </a:t>
            </a:r>
            <a:endParaRPr lang="en-US" sz="2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291111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6" grpId="0" animBg="1"/>
      <p:bldP spid="9" grpId="0" animBg="1"/>
      <p:bldP spid="8" grpId="0" animBg="1"/>
      <p:bldP spid="16" grpId="0" animBg="1"/>
      <p:bldP spid="3" grpId="0" animBg="1"/>
      <p:bldP spid="7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entágono 11"/>
          <p:cNvSpPr/>
          <p:nvPr/>
        </p:nvSpPr>
        <p:spPr>
          <a:xfrm>
            <a:off x="2965265" y="5094675"/>
            <a:ext cx="3513908" cy="994085"/>
          </a:xfrm>
          <a:prstGeom prst="homePlate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sz="2400" dirty="0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Mister e miss professores </a:t>
            </a:r>
            <a:endParaRPr lang="en-US" sz="2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Retângulo 5"/>
          <p:cNvSpPr/>
          <p:nvPr/>
        </p:nvSpPr>
        <p:spPr>
          <a:xfrm>
            <a:off x="169818" y="2775858"/>
            <a:ext cx="2285999" cy="914400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sz="24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4ª Prioridade</a:t>
            </a:r>
            <a:endParaRPr lang="en-US" sz="24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Pentágono 8"/>
          <p:cNvSpPr/>
          <p:nvPr/>
        </p:nvSpPr>
        <p:spPr>
          <a:xfrm>
            <a:off x="2965265" y="666205"/>
            <a:ext cx="3513909" cy="979715"/>
          </a:xfrm>
          <a:prstGeom prst="homePlate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05000"/>
              </a:lnSpc>
              <a:spcAft>
                <a:spcPts val="0"/>
              </a:spcAft>
            </a:pPr>
            <a:r>
              <a:rPr lang="pt-PT" sz="2400" dirty="0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Feiras gastronómicas</a:t>
            </a:r>
            <a:endParaRPr lang="en-US" sz="3200" dirty="0">
              <a:solidFill>
                <a:schemeClr val="tx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1" name="Pentágono 10"/>
          <p:cNvSpPr/>
          <p:nvPr/>
        </p:nvSpPr>
        <p:spPr>
          <a:xfrm>
            <a:off x="2978323" y="2403729"/>
            <a:ext cx="3513909" cy="1247501"/>
          </a:xfrm>
          <a:prstGeom prst="homePlate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lnSpc>
                <a:spcPct val="105000"/>
              </a:lnSpc>
              <a:spcAft>
                <a:spcPts val="0"/>
              </a:spcAft>
            </a:pPr>
            <a:r>
              <a:rPr lang="pt-PT" sz="2400" dirty="0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Realização de torneios no âmbito do dia de professor</a:t>
            </a:r>
            <a:endParaRPr lang="en-US" sz="3200" dirty="0">
              <a:solidFill>
                <a:schemeClr val="tx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8" name="Retângulo 7"/>
          <p:cNvSpPr/>
          <p:nvPr/>
        </p:nvSpPr>
        <p:spPr>
          <a:xfrm>
            <a:off x="6479174" y="65641"/>
            <a:ext cx="3526972" cy="2102793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sz="2000" dirty="0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Angariar fundo para escolas; Aproximar da comunidade local; Contribuir na divulgação de atividades culturais do pais, particularmente, da ilha</a:t>
            </a:r>
            <a:r>
              <a:rPr lang="pt-PT" sz="24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pt-PT" sz="24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Retângulo 14"/>
          <p:cNvSpPr/>
          <p:nvPr/>
        </p:nvSpPr>
        <p:spPr>
          <a:xfrm>
            <a:off x="6492232" y="2339718"/>
            <a:ext cx="3526972" cy="1513334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sz="2000" dirty="0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Reforçar o laço de amizade entre as instituições parceiras das escolas (publicas e privadas), através do desporto; </a:t>
            </a:r>
            <a:endParaRPr lang="pt-PT" sz="20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Retângulo 15"/>
          <p:cNvSpPr/>
          <p:nvPr/>
        </p:nvSpPr>
        <p:spPr>
          <a:xfrm>
            <a:off x="6518349" y="4024336"/>
            <a:ext cx="3526972" cy="2703035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sz="2000" dirty="0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Incentivar e encorajar os professores quanto aos cuidados de saúde física e mental; Promover a beleza dos nossos educadores/docentes; Criar espírito de participação dos professores nas atividades culturais; </a:t>
            </a:r>
            <a:endParaRPr lang="pt-PT" sz="20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Colchete esquerdo 3"/>
          <p:cNvSpPr/>
          <p:nvPr/>
        </p:nvSpPr>
        <p:spPr>
          <a:xfrm>
            <a:off x="2468875" y="1071155"/>
            <a:ext cx="483332" cy="4571999"/>
          </a:xfrm>
          <a:prstGeom prst="leftBracket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Pergaminho horizontal 6"/>
          <p:cNvSpPr/>
          <p:nvPr/>
        </p:nvSpPr>
        <p:spPr>
          <a:xfrm>
            <a:off x="10215152" y="529210"/>
            <a:ext cx="1528355" cy="1083890"/>
          </a:xfrm>
          <a:prstGeom prst="horizontalScroll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sz="2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CMBV</a:t>
            </a:r>
            <a:endParaRPr lang="en-US" sz="2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Pergaminho horizontal 18"/>
          <p:cNvSpPr/>
          <p:nvPr/>
        </p:nvSpPr>
        <p:spPr>
          <a:xfrm>
            <a:off x="10215151" y="2339718"/>
            <a:ext cx="1528355" cy="1222686"/>
          </a:xfrm>
          <a:prstGeom prst="horizontalScroll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pt-PT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CMBV</a:t>
            </a:r>
            <a:endParaRPr lang="en-US" sz="20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Pergaminho horizontal 19"/>
          <p:cNvSpPr/>
          <p:nvPr/>
        </p:nvSpPr>
        <p:spPr>
          <a:xfrm>
            <a:off x="10319654" y="5022831"/>
            <a:ext cx="1528355" cy="1137774"/>
          </a:xfrm>
          <a:prstGeom prst="horizontalScroll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sz="2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identificar</a:t>
            </a:r>
            <a:endParaRPr lang="en-US" sz="2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882367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6" grpId="0" animBg="1"/>
      <p:bldP spid="9" grpId="0" animBg="1"/>
      <p:bldP spid="11" grpId="0" animBg="1"/>
      <p:bldP spid="8" grpId="0" animBg="1"/>
      <p:bldP spid="15" grpId="0" animBg="1"/>
      <p:bldP spid="16" grpId="0" animBg="1"/>
      <p:bldP spid="7" grpId="0" animBg="1"/>
      <p:bldP spid="19" grpId="0" animBg="1"/>
      <p:bldP spid="20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entágono 11"/>
          <p:cNvSpPr/>
          <p:nvPr/>
        </p:nvSpPr>
        <p:spPr>
          <a:xfrm>
            <a:off x="3256999" y="5419780"/>
            <a:ext cx="3513908" cy="994085"/>
          </a:xfrm>
          <a:prstGeom prst="homePlate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sz="2400" dirty="0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Rifas, Sorteios, pula-pula e outros </a:t>
            </a:r>
            <a:endParaRPr lang="en-US" sz="2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Retângulo 5"/>
          <p:cNvSpPr/>
          <p:nvPr/>
        </p:nvSpPr>
        <p:spPr>
          <a:xfrm>
            <a:off x="169818" y="2775858"/>
            <a:ext cx="2625633" cy="914400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sz="24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4ª Prioridade</a:t>
            </a:r>
            <a:endParaRPr lang="en-US" sz="24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Pentágono 8"/>
          <p:cNvSpPr/>
          <p:nvPr/>
        </p:nvSpPr>
        <p:spPr>
          <a:xfrm>
            <a:off x="3256998" y="706210"/>
            <a:ext cx="3513909" cy="979715"/>
          </a:xfrm>
          <a:prstGeom prst="homePlate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sz="2400" dirty="0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Todo professor canta (</a:t>
            </a:r>
            <a:r>
              <a:rPr lang="pt-PT" sz="2400" dirty="0" smtClean="0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KARAOKÊ</a:t>
            </a:r>
            <a:r>
              <a:rPr lang="pt-PT" sz="2400" dirty="0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)</a:t>
            </a:r>
            <a:endParaRPr lang="en-US" sz="2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Pentágono 10"/>
          <p:cNvSpPr/>
          <p:nvPr/>
        </p:nvSpPr>
        <p:spPr>
          <a:xfrm>
            <a:off x="3252637" y="3272652"/>
            <a:ext cx="3513909" cy="1058091"/>
          </a:xfrm>
          <a:prstGeom prst="homePlate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sz="2400" dirty="0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Concurso de DJs, Reaper music e outos (diversos)</a:t>
            </a:r>
            <a:endParaRPr lang="en-US" sz="2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Retângulo 7"/>
          <p:cNvSpPr/>
          <p:nvPr/>
        </p:nvSpPr>
        <p:spPr>
          <a:xfrm>
            <a:off x="6766546" y="147776"/>
            <a:ext cx="3422474" cy="2696499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sz="2000" dirty="0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Incentivar e encorajar os professores quanto aos cuidados de saúde física e mental; Promover o talento e voz dos nossos educadores/docentes; Criar espírito de participação dos professores nas atividades culturais; </a:t>
            </a:r>
            <a:endParaRPr lang="pt-PT" sz="20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Retângulo 14"/>
          <p:cNvSpPr/>
          <p:nvPr/>
        </p:nvSpPr>
        <p:spPr>
          <a:xfrm>
            <a:off x="6766546" y="3052953"/>
            <a:ext cx="3409416" cy="2024742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sz="2000" dirty="0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Criar uma nova dinâmica de convívio e animação na escola – Liceu; Incentivar os alunos à aculturação da nossa comunidade educativa; </a:t>
            </a:r>
            <a:endParaRPr lang="pt-PT" sz="20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Retângulo 15"/>
          <p:cNvSpPr/>
          <p:nvPr/>
        </p:nvSpPr>
        <p:spPr>
          <a:xfrm>
            <a:off x="6766546" y="5354790"/>
            <a:ext cx="3526972" cy="1267753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sz="2000" dirty="0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Angariação de fundo para auxiliar na efetivação de outras atividades;</a:t>
            </a:r>
            <a:endParaRPr lang="pt-PT" sz="20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Colchete esquerdo 3"/>
          <p:cNvSpPr/>
          <p:nvPr/>
        </p:nvSpPr>
        <p:spPr>
          <a:xfrm>
            <a:off x="2795451" y="1162594"/>
            <a:ext cx="461548" cy="4754878"/>
          </a:xfrm>
          <a:prstGeom prst="leftBracket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Pergaminho horizontal 6"/>
          <p:cNvSpPr/>
          <p:nvPr/>
        </p:nvSpPr>
        <p:spPr>
          <a:xfrm>
            <a:off x="10463344" y="562030"/>
            <a:ext cx="1632861" cy="1083890"/>
          </a:xfrm>
          <a:prstGeom prst="horizontalScroll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pt-PT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identificar</a:t>
            </a:r>
            <a:endParaRPr lang="en-US" sz="20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Pergaminho horizontal 18"/>
          <p:cNvSpPr/>
          <p:nvPr/>
        </p:nvSpPr>
        <p:spPr>
          <a:xfrm>
            <a:off x="10367547" y="3187339"/>
            <a:ext cx="1728656" cy="1080295"/>
          </a:xfrm>
          <a:prstGeom prst="horizontalScroll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sz="2000" dirty="0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Associação de Músicos </a:t>
            </a:r>
            <a:endParaRPr lang="en-US" sz="2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Pergaminho horizontal 19"/>
          <p:cNvSpPr/>
          <p:nvPr/>
        </p:nvSpPr>
        <p:spPr>
          <a:xfrm>
            <a:off x="10367548" y="5419780"/>
            <a:ext cx="1728656" cy="1137774"/>
          </a:xfrm>
          <a:prstGeom prst="horizontalScroll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05000"/>
              </a:lnSpc>
              <a:spcAft>
                <a:spcPts val="0"/>
              </a:spcAft>
            </a:pPr>
            <a:r>
              <a:rPr lang="pt-PT" sz="2000" dirty="0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Boas Compras </a:t>
            </a:r>
            <a:endParaRPr lang="en-US" sz="2000" dirty="0">
              <a:solidFill>
                <a:schemeClr val="tx1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r>
              <a:rPr lang="pt-PT" sz="2000" dirty="0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 identificar </a:t>
            </a:r>
            <a:endParaRPr lang="en-US" sz="2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31089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6" grpId="0" animBg="1"/>
      <p:bldP spid="9" grpId="0" animBg="1"/>
      <p:bldP spid="11" grpId="0" animBg="1"/>
      <p:bldP spid="8" grpId="0" animBg="1"/>
      <p:bldP spid="15" grpId="0" animBg="1"/>
      <p:bldP spid="16" grpId="0" animBg="1"/>
      <p:bldP spid="7" grpId="0" animBg="1"/>
      <p:bldP spid="19" grpId="0" animBg="1"/>
      <p:bldP spid="20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entágono 11"/>
          <p:cNvSpPr/>
          <p:nvPr/>
        </p:nvSpPr>
        <p:spPr>
          <a:xfrm>
            <a:off x="3422464" y="4106308"/>
            <a:ext cx="3344096" cy="1999070"/>
          </a:xfrm>
          <a:prstGeom prst="homePlate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sz="2400" dirty="0" smtClean="0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Elaboração de</a:t>
            </a:r>
            <a:r>
              <a:rPr lang="pt-PT" sz="2400" dirty="0" smtClean="0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pt-PT" sz="2400" dirty="0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Projeto de Arquitetura de </a:t>
            </a:r>
            <a:r>
              <a:rPr lang="pt-PT" sz="2400" dirty="0" smtClean="0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Piscina </a:t>
            </a:r>
            <a:r>
              <a:rPr lang="pt-PT" sz="2400" dirty="0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semiolímpico </a:t>
            </a:r>
            <a:endParaRPr lang="en-US" sz="2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Retângulo 5"/>
          <p:cNvSpPr/>
          <p:nvPr/>
        </p:nvSpPr>
        <p:spPr>
          <a:xfrm>
            <a:off x="169818" y="2775858"/>
            <a:ext cx="2625633" cy="914400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sz="24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4ª Prioridade</a:t>
            </a:r>
            <a:endParaRPr lang="en-US" sz="24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Pentágono 8"/>
          <p:cNvSpPr/>
          <p:nvPr/>
        </p:nvSpPr>
        <p:spPr>
          <a:xfrm>
            <a:off x="3422465" y="562030"/>
            <a:ext cx="3344095" cy="1253706"/>
          </a:xfrm>
          <a:prstGeom prst="homePlate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sz="2400" dirty="0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Matiné aos professores (No stress)</a:t>
            </a:r>
            <a:endParaRPr lang="en-US" sz="2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Retângulo 7"/>
          <p:cNvSpPr/>
          <p:nvPr/>
        </p:nvSpPr>
        <p:spPr>
          <a:xfrm>
            <a:off x="6766560" y="330163"/>
            <a:ext cx="3383285" cy="171744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sz="2000" dirty="0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Angariação de fundo para auxiliar na efetivação de outras atividades</a:t>
            </a:r>
            <a:endParaRPr lang="pt-PT" sz="20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Retângulo 15"/>
          <p:cNvSpPr/>
          <p:nvPr/>
        </p:nvSpPr>
        <p:spPr>
          <a:xfrm>
            <a:off x="6805744" y="3122022"/>
            <a:ext cx="3344101" cy="3487783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sz="2000" dirty="0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Criar uma piscina semiolímpico no recinto do liceu para incrementar uma nova modalidade e prática de educação física; Servir de fonte de receita para escola através das atividades lúdicas à comunidade local; Criar a resiliência à população face as mudanças climáticas.</a:t>
            </a:r>
            <a:endParaRPr lang="pt-PT" sz="20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Colchete esquerdo 3"/>
          <p:cNvSpPr/>
          <p:nvPr/>
        </p:nvSpPr>
        <p:spPr>
          <a:xfrm>
            <a:off x="2795450" y="1045030"/>
            <a:ext cx="627013" cy="3683724"/>
          </a:xfrm>
          <a:prstGeom prst="leftBracket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Pergaminho horizontal 6"/>
          <p:cNvSpPr/>
          <p:nvPr/>
        </p:nvSpPr>
        <p:spPr>
          <a:xfrm>
            <a:off x="10263045" y="562030"/>
            <a:ext cx="1833158" cy="1253707"/>
          </a:xfrm>
          <a:prstGeom prst="horizontalScroll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05000"/>
              </a:lnSpc>
              <a:spcAft>
                <a:spcPts val="0"/>
              </a:spcAft>
            </a:pPr>
            <a:r>
              <a:rPr lang="pt-PT" sz="2000" dirty="0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 identificar  </a:t>
            </a:r>
            <a:endParaRPr lang="en-US" sz="2000" dirty="0">
              <a:solidFill>
                <a:schemeClr val="tx1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r>
              <a:rPr lang="pt-PT" sz="2000" dirty="0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(Discotecas) </a:t>
            </a:r>
            <a:endParaRPr lang="en-US" sz="2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Pergaminho horizontal 19"/>
          <p:cNvSpPr/>
          <p:nvPr/>
        </p:nvSpPr>
        <p:spPr>
          <a:xfrm>
            <a:off x="10263046" y="4159867"/>
            <a:ext cx="1728654" cy="1137774"/>
          </a:xfrm>
          <a:prstGeom prst="horizontalScroll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sz="2000" dirty="0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   Riu PALACE </a:t>
            </a:r>
            <a:endParaRPr lang="en-US" sz="2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992758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6" grpId="0" animBg="1"/>
      <p:bldP spid="9" grpId="0" animBg="1"/>
      <p:bldP spid="8" grpId="0" animBg="1"/>
      <p:bldP spid="16" grpId="0" animBg="1"/>
      <p:bldP spid="7" grpId="0" animBg="1"/>
      <p:bldP spid="20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entágono 9"/>
          <p:cNvSpPr/>
          <p:nvPr/>
        </p:nvSpPr>
        <p:spPr>
          <a:xfrm>
            <a:off x="4441368" y="2272937"/>
            <a:ext cx="3513909" cy="1124062"/>
          </a:xfrm>
          <a:prstGeom prst="homePlate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PT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2ª Prioridade</a:t>
            </a:r>
            <a:endParaRPr lang="en-US" sz="2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Pentágono 11"/>
          <p:cNvSpPr/>
          <p:nvPr/>
        </p:nvSpPr>
        <p:spPr>
          <a:xfrm>
            <a:off x="4441368" y="5340745"/>
            <a:ext cx="3513908" cy="1063968"/>
          </a:xfrm>
          <a:prstGeom prst="homePlate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4ª Prioridade</a:t>
            </a:r>
            <a:endParaRPr lang="en-US" sz="2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Retângulo 5"/>
          <p:cNvSpPr/>
          <p:nvPr/>
        </p:nvSpPr>
        <p:spPr>
          <a:xfrm>
            <a:off x="313512" y="2775858"/>
            <a:ext cx="3383279" cy="9144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sz="24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Nível de Prioridade</a:t>
            </a:r>
            <a:endParaRPr lang="en-US" sz="24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Pentágono 8"/>
          <p:cNvSpPr/>
          <p:nvPr/>
        </p:nvSpPr>
        <p:spPr>
          <a:xfrm>
            <a:off x="4441368" y="675680"/>
            <a:ext cx="3513909" cy="1110017"/>
          </a:xfrm>
          <a:prstGeom prst="homePlat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1ª Prioridade</a:t>
            </a:r>
            <a:endParaRPr lang="en-US" sz="2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Pentágono 10"/>
          <p:cNvSpPr/>
          <p:nvPr/>
        </p:nvSpPr>
        <p:spPr>
          <a:xfrm>
            <a:off x="4441368" y="3807823"/>
            <a:ext cx="3513909" cy="1058091"/>
          </a:xfrm>
          <a:prstGeom prst="homePlate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3ª Prioridade</a:t>
            </a:r>
            <a:endParaRPr lang="en-US" sz="2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Retângulo 7"/>
          <p:cNvSpPr/>
          <p:nvPr/>
        </p:nvSpPr>
        <p:spPr>
          <a:xfrm>
            <a:off x="8338457" y="773488"/>
            <a:ext cx="3526972" cy="914400"/>
          </a:xfrm>
          <a:prstGeom prst="rect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en-US" sz="24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ão</a:t>
            </a:r>
            <a:r>
              <a:rPr lang="en-US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15 </a:t>
            </a:r>
            <a:r>
              <a:rPr lang="en-US" sz="24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atividades</a:t>
            </a:r>
            <a:r>
              <a:rPr lang="en-US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pt-PT" sz="24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Retângulo 13"/>
          <p:cNvSpPr/>
          <p:nvPr/>
        </p:nvSpPr>
        <p:spPr>
          <a:xfrm>
            <a:off x="8338457" y="2377768"/>
            <a:ext cx="3526972" cy="91440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en-US" sz="24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ão</a:t>
            </a:r>
            <a:r>
              <a:rPr lang="en-US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7 </a:t>
            </a:r>
            <a:r>
              <a:rPr lang="en-US" sz="24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atividades</a:t>
            </a:r>
            <a:r>
              <a:rPr lang="en-US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pt-PT" sz="24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Retângulo 14"/>
          <p:cNvSpPr/>
          <p:nvPr/>
        </p:nvSpPr>
        <p:spPr>
          <a:xfrm>
            <a:off x="8338457" y="3951514"/>
            <a:ext cx="3526972" cy="9144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en-US" sz="24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ão</a:t>
            </a:r>
            <a:r>
              <a:rPr lang="en-US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2 </a:t>
            </a:r>
            <a:r>
              <a:rPr lang="en-US" sz="24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atividades</a:t>
            </a:r>
            <a:r>
              <a:rPr lang="en-US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pt-PT" sz="24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Retângulo 15"/>
          <p:cNvSpPr/>
          <p:nvPr/>
        </p:nvSpPr>
        <p:spPr>
          <a:xfrm>
            <a:off x="8338457" y="5415529"/>
            <a:ext cx="3526972" cy="914400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en-US" sz="24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ão</a:t>
            </a:r>
            <a:r>
              <a:rPr lang="en-US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8 </a:t>
            </a:r>
            <a:r>
              <a:rPr lang="en-US" sz="24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atividades</a:t>
            </a:r>
            <a:r>
              <a:rPr lang="en-US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pt-PT" sz="24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Colchete esquerdo 1"/>
          <p:cNvSpPr/>
          <p:nvPr/>
        </p:nvSpPr>
        <p:spPr>
          <a:xfrm>
            <a:off x="3696791" y="1123406"/>
            <a:ext cx="744577" cy="4872445"/>
          </a:xfrm>
          <a:prstGeom prst="leftBracket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07210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7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2" grpId="0" animBg="1"/>
      <p:bldP spid="6" grpId="0" animBg="1"/>
      <p:bldP spid="9" grpId="0" animBg="1"/>
      <p:bldP spid="11" grpId="0" animBg="1"/>
      <p:bldP spid="8" grpId="0" animBg="1"/>
      <p:bldP spid="14" grpId="0" animBg="1"/>
      <p:bldP spid="15" grpId="0" animBg="1"/>
      <p:bldP spid="16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tângulo 5"/>
          <p:cNvSpPr/>
          <p:nvPr/>
        </p:nvSpPr>
        <p:spPr>
          <a:xfrm>
            <a:off x="1584188" y="2551837"/>
            <a:ext cx="9023624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pt-PT" sz="5400" b="1" cap="none" spc="0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Obrigado pela vossa atenção.</a:t>
            </a:r>
          </a:p>
        </p:txBody>
      </p:sp>
    </p:spTree>
    <p:extLst>
      <p:ext uri="{BB962C8B-B14F-4D97-AF65-F5344CB8AC3E}">
        <p14:creationId xmlns:p14="http://schemas.microsoft.com/office/powerpoint/2010/main" val="125581441"/>
      </p:ext>
    </p:extLst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luxograma: Fita perfurada 3"/>
          <p:cNvSpPr/>
          <p:nvPr/>
        </p:nvSpPr>
        <p:spPr>
          <a:xfrm>
            <a:off x="1854926" y="431073"/>
            <a:ext cx="9183188" cy="2612571"/>
          </a:xfrm>
          <a:prstGeom prst="flowChartPunchedTape">
            <a:avLst/>
          </a:prstGeom>
          <a:solidFill>
            <a:schemeClr val="bg2"/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sz="4400" b="1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4400" b="1" dirty="0" smtClean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</a:t>
            </a:r>
            <a:r>
              <a:rPr lang="pt-PT" sz="4400" b="1" dirty="0" smtClean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Planos de atividades  para o ano 2025</a:t>
            </a:r>
            <a:endParaRPr lang="en-US" sz="4400" b="1" dirty="0">
              <a:solidFill>
                <a:schemeClr val="accent6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Pentágono 1"/>
          <p:cNvSpPr/>
          <p:nvPr/>
        </p:nvSpPr>
        <p:spPr>
          <a:xfrm>
            <a:off x="1854926" y="4323807"/>
            <a:ext cx="2978331" cy="1018902"/>
          </a:xfrm>
          <a:prstGeom prst="homePlate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sz="2400" b="1" dirty="0" smtClean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Atividades</a:t>
            </a:r>
            <a:r>
              <a:rPr lang="pt-PT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Pentágono 2"/>
          <p:cNvSpPr/>
          <p:nvPr/>
        </p:nvSpPr>
        <p:spPr>
          <a:xfrm>
            <a:off x="5708469" y="4323807"/>
            <a:ext cx="2782389" cy="1018902"/>
          </a:xfrm>
          <a:prstGeom prst="homePlate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sz="2400" b="1" dirty="0" smtClean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Objetivos</a:t>
            </a:r>
            <a:r>
              <a:rPr lang="pt-PT" dirty="0" smtClean="0"/>
              <a:t> </a:t>
            </a:r>
            <a:endParaRPr lang="en-US" dirty="0"/>
          </a:p>
        </p:txBody>
      </p:sp>
      <p:sp>
        <p:nvSpPr>
          <p:cNvPr id="5" name="Pentágono 4"/>
          <p:cNvSpPr/>
          <p:nvPr/>
        </p:nvSpPr>
        <p:spPr>
          <a:xfrm>
            <a:off x="9366070" y="4323807"/>
            <a:ext cx="2664821" cy="1018902"/>
          </a:xfrm>
          <a:prstGeom prst="homePlate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sz="2400" b="1" dirty="0" smtClean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Potenciais parceiros</a:t>
            </a:r>
            <a:endParaRPr lang="en-US" sz="2400" b="1" dirty="0">
              <a:solidFill>
                <a:schemeClr val="accent6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2196022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2" grpId="0" animBg="1"/>
      <p:bldP spid="3" grpId="0" animBg="1"/>
      <p:bldP spid="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entágono 9"/>
          <p:cNvSpPr/>
          <p:nvPr/>
        </p:nvSpPr>
        <p:spPr>
          <a:xfrm>
            <a:off x="5551710" y="2250568"/>
            <a:ext cx="3513909" cy="1005842"/>
          </a:xfrm>
          <a:prstGeom prst="homePlate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PT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2ª Prioridade</a:t>
            </a:r>
            <a:endParaRPr lang="en-US" sz="2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Pentágono 11"/>
          <p:cNvSpPr/>
          <p:nvPr/>
        </p:nvSpPr>
        <p:spPr>
          <a:xfrm>
            <a:off x="5551710" y="5561019"/>
            <a:ext cx="3513908" cy="994085"/>
          </a:xfrm>
          <a:prstGeom prst="homePlat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4ª Prioridade</a:t>
            </a:r>
            <a:endParaRPr lang="en-US" sz="2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Retângulo 5"/>
          <p:cNvSpPr/>
          <p:nvPr/>
        </p:nvSpPr>
        <p:spPr>
          <a:xfrm>
            <a:off x="254727" y="2965269"/>
            <a:ext cx="3526972" cy="9144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PT" sz="24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Nível de Prioridade</a:t>
            </a:r>
            <a:endParaRPr lang="en-US" sz="24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Pentágono 8"/>
          <p:cNvSpPr/>
          <p:nvPr/>
        </p:nvSpPr>
        <p:spPr>
          <a:xfrm>
            <a:off x="5551711" y="647594"/>
            <a:ext cx="3513909" cy="979715"/>
          </a:xfrm>
          <a:prstGeom prst="homePlat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1ª Prioridade</a:t>
            </a:r>
            <a:endParaRPr lang="en-US" sz="2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Pentágono 10"/>
          <p:cNvSpPr/>
          <p:nvPr/>
        </p:nvSpPr>
        <p:spPr>
          <a:xfrm>
            <a:off x="5551709" y="3879669"/>
            <a:ext cx="3513909" cy="1058091"/>
          </a:xfrm>
          <a:prstGeom prst="homePlate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3ª Prioridade</a:t>
            </a:r>
            <a:endParaRPr lang="en-US" sz="2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eta em curva para a esquerda 2"/>
          <p:cNvSpPr/>
          <p:nvPr/>
        </p:nvSpPr>
        <p:spPr>
          <a:xfrm>
            <a:off x="9235434" y="1188721"/>
            <a:ext cx="953596" cy="1645920"/>
          </a:xfrm>
          <a:prstGeom prst="curvedLeft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" name="Seta em curva para a direita 3"/>
          <p:cNvSpPr/>
          <p:nvPr/>
        </p:nvSpPr>
        <p:spPr>
          <a:xfrm>
            <a:off x="4349932" y="2834640"/>
            <a:ext cx="979716" cy="1698171"/>
          </a:xfrm>
          <a:prstGeom prst="curvedRightArrow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" name="Seta em curva para a esquerda 4"/>
          <p:cNvSpPr/>
          <p:nvPr/>
        </p:nvSpPr>
        <p:spPr>
          <a:xfrm>
            <a:off x="9235433" y="4532811"/>
            <a:ext cx="953596" cy="1489166"/>
          </a:xfrm>
          <a:prstGeom prst="curvedLeftArrow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805822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2" grpId="0" animBg="1"/>
      <p:bldP spid="6" grpId="0" animBg="1"/>
      <p:bldP spid="9" grpId="0" animBg="1"/>
      <p:bldP spid="11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entágono 9"/>
          <p:cNvSpPr/>
          <p:nvPr/>
        </p:nvSpPr>
        <p:spPr>
          <a:xfrm>
            <a:off x="2906496" y="1945517"/>
            <a:ext cx="3513909" cy="1214167"/>
          </a:xfrm>
          <a:prstGeom prst="homePlate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just">
              <a:lnSpc>
                <a:spcPct val="105000"/>
              </a:lnSpc>
            </a:pPr>
            <a:endParaRPr lang="pt-PT" dirty="0" smtClean="0">
              <a:solidFill>
                <a:prstClr val="black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ctr">
              <a:lnSpc>
                <a:spcPct val="105000"/>
              </a:lnSpc>
            </a:pPr>
            <a:r>
              <a:rPr lang="pt-PT" sz="2400" dirty="0" smtClean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Conclusão </a:t>
            </a:r>
            <a:r>
              <a:rPr lang="pt-PT" sz="2400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do projeto </a:t>
            </a:r>
            <a:r>
              <a:rPr lang="pt-PT" sz="2400" dirty="0" smtClean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PODSCHOOL </a:t>
            </a:r>
            <a:r>
              <a:rPr lang="pt-PT" sz="2400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 funcionamento.</a:t>
            </a:r>
            <a:endParaRPr lang="en-US" sz="2400" dirty="0">
              <a:solidFill>
                <a:prstClr val="black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lvl="0" algn="just">
              <a:lnSpc>
                <a:spcPct val="105000"/>
              </a:lnSpc>
            </a:pPr>
            <a:r>
              <a:rPr lang="pt-PT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endParaRPr lang="en-US" dirty="0">
              <a:solidFill>
                <a:prstClr val="black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2" name="Pentágono 11"/>
          <p:cNvSpPr/>
          <p:nvPr/>
        </p:nvSpPr>
        <p:spPr>
          <a:xfrm>
            <a:off x="2906496" y="5252803"/>
            <a:ext cx="3513909" cy="1208740"/>
          </a:xfrm>
          <a:prstGeom prst="homePlate">
            <a:avLst/>
          </a:prstGeom>
          <a:solidFill>
            <a:srgbClr val="00B0F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sz="2400" dirty="0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Pintura e reparação do Auditório </a:t>
            </a:r>
            <a:endParaRPr lang="en-US" sz="2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Retângulo 5"/>
          <p:cNvSpPr/>
          <p:nvPr/>
        </p:nvSpPr>
        <p:spPr>
          <a:xfrm>
            <a:off x="169818" y="2775858"/>
            <a:ext cx="2312125" cy="914400"/>
          </a:xfrm>
          <a:prstGeom prst="rect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sz="24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1ª Prioridade </a:t>
            </a:r>
            <a:endParaRPr lang="en-US" sz="24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Pentágono 8"/>
          <p:cNvSpPr/>
          <p:nvPr/>
        </p:nvSpPr>
        <p:spPr>
          <a:xfrm>
            <a:off x="2906496" y="262696"/>
            <a:ext cx="3513909" cy="1183433"/>
          </a:xfrm>
          <a:prstGeom prst="homePlate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lnSpc>
                <a:spcPct val="105000"/>
              </a:lnSpc>
            </a:pPr>
            <a:r>
              <a:rPr lang="pt-PT" sz="2400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Reparações de portas, janelas, mesas e cadeiras</a:t>
            </a:r>
            <a:r>
              <a:rPr lang="pt-PT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dirty="0">
              <a:solidFill>
                <a:prstClr val="black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1" name="Pentágono 10"/>
          <p:cNvSpPr/>
          <p:nvPr/>
        </p:nvSpPr>
        <p:spPr>
          <a:xfrm>
            <a:off x="2932612" y="3667382"/>
            <a:ext cx="3513909" cy="1245967"/>
          </a:xfrm>
          <a:prstGeom prst="homePlat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05000"/>
              </a:lnSpc>
              <a:spcAft>
                <a:spcPts val="0"/>
              </a:spcAft>
            </a:pPr>
            <a:endParaRPr lang="pt-PT" sz="2400" dirty="0" smtClean="0">
              <a:solidFill>
                <a:schemeClr val="tx1"/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ctr">
              <a:lnSpc>
                <a:spcPct val="105000"/>
              </a:lnSpc>
              <a:spcAft>
                <a:spcPts val="0"/>
              </a:spcAft>
            </a:pPr>
            <a:r>
              <a:rPr lang="pt-PT" sz="2400" dirty="0" smtClean="0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Funcionamento </a:t>
            </a:r>
            <a:r>
              <a:rPr lang="pt-PT" sz="2400" dirty="0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de Laboratório de línguas </a:t>
            </a:r>
            <a:endParaRPr lang="en-US" sz="3200" dirty="0">
              <a:solidFill>
                <a:schemeClr val="tx1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r>
              <a:rPr lang="pt-PT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en-US" sz="2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Retângulo 7"/>
          <p:cNvSpPr/>
          <p:nvPr/>
        </p:nvSpPr>
        <p:spPr>
          <a:xfrm>
            <a:off x="6446521" y="97107"/>
            <a:ext cx="3944966" cy="1640253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lnSpc>
                <a:spcPct val="105000"/>
              </a:lnSpc>
              <a:spcAft>
                <a:spcPts val="0"/>
              </a:spcAft>
            </a:pPr>
            <a:r>
              <a:rPr lang="pt-PT" sz="2000" dirty="0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Garantir materiais necessários para um bom funcionamento das atividades </a:t>
            </a:r>
            <a:r>
              <a:rPr lang="pt-PT" sz="2000" dirty="0" smtClean="0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letivas; Garantir a privacidade </a:t>
            </a:r>
            <a:r>
              <a:rPr lang="pt-PT" sz="2000" dirty="0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 segurança de </a:t>
            </a:r>
            <a:r>
              <a:rPr lang="pt-PT" dirty="0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turmas; </a:t>
            </a:r>
            <a:endParaRPr lang="pt-PT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Retângulo 13"/>
          <p:cNvSpPr/>
          <p:nvPr/>
        </p:nvSpPr>
        <p:spPr>
          <a:xfrm>
            <a:off x="6453072" y="1814532"/>
            <a:ext cx="3944966" cy="160752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lnSpc>
                <a:spcPct val="105000"/>
              </a:lnSpc>
              <a:spcAft>
                <a:spcPts val="0"/>
              </a:spcAft>
            </a:pPr>
            <a:r>
              <a:rPr lang="pt-PT" sz="2000" dirty="0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Divulgar as informações do GOV e das escolas do </a:t>
            </a:r>
            <a:r>
              <a:rPr lang="pt-PT" sz="2000" dirty="0" smtClean="0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Agrupamento;</a:t>
            </a:r>
            <a:r>
              <a:rPr lang="en-US" sz="2000" dirty="0" smtClean="0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pt-PT" sz="2000" dirty="0" smtClean="0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Fomentar </a:t>
            </a:r>
            <a:r>
              <a:rPr lang="pt-PT" sz="2000" dirty="0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debates e entrevistas no âmbito </a:t>
            </a:r>
            <a:r>
              <a:rPr lang="pt-PT" sz="2000" dirty="0" smtClean="0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educacional;</a:t>
            </a:r>
            <a:r>
              <a:rPr lang="en-US" sz="2000" dirty="0" smtClean="0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pt-PT" sz="2000" dirty="0" smtClean="0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Produzir </a:t>
            </a:r>
            <a:r>
              <a:rPr lang="pt-PT" sz="2000" dirty="0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áudio visual e comunicação; </a:t>
            </a:r>
            <a:endParaRPr lang="pt-PT" sz="20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Retângulo 14"/>
          <p:cNvSpPr/>
          <p:nvPr/>
        </p:nvSpPr>
        <p:spPr>
          <a:xfrm>
            <a:off x="6453072" y="3499232"/>
            <a:ext cx="3944966" cy="188277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lnSpc>
                <a:spcPct val="105000"/>
              </a:lnSpc>
              <a:spcAft>
                <a:spcPts val="0"/>
              </a:spcAft>
            </a:pPr>
            <a:r>
              <a:rPr lang="pt-PT" sz="2000" dirty="0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Fomentar as práticas de Línguas </a:t>
            </a:r>
            <a:r>
              <a:rPr lang="pt-PT" sz="2000" dirty="0" smtClean="0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estrangeiras;</a:t>
            </a:r>
            <a:r>
              <a:rPr lang="en-US" sz="2000" dirty="0" smtClean="0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pt-PT" sz="2000" dirty="0" smtClean="0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Dar </a:t>
            </a:r>
            <a:r>
              <a:rPr lang="pt-PT" sz="2000" dirty="0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formação e pequeno curso de línguas com direito a </a:t>
            </a:r>
            <a:r>
              <a:rPr lang="pt-PT" sz="2000" dirty="0" smtClean="0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certificação; Garantir </a:t>
            </a:r>
            <a:r>
              <a:rPr lang="pt-PT" sz="2000" dirty="0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as competências linguísticas aos alunos;</a:t>
            </a:r>
            <a:endParaRPr lang="pt-PT" sz="20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Retângulo 15"/>
          <p:cNvSpPr/>
          <p:nvPr/>
        </p:nvSpPr>
        <p:spPr>
          <a:xfrm>
            <a:off x="6461757" y="5459181"/>
            <a:ext cx="3929730" cy="127111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lnSpc>
                <a:spcPct val="105000"/>
              </a:lnSpc>
              <a:spcAft>
                <a:spcPts val="0"/>
              </a:spcAft>
            </a:pPr>
            <a:r>
              <a:rPr lang="pt-PT" sz="2000" dirty="0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Melhorar a imagem estético do </a:t>
            </a:r>
            <a:r>
              <a:rPr lang="pt-PT" sz="2000" dirty="0" smtClean="0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espaço;Tornar mais </a:t>
            </a:r>
            <a:r>
              <a:rPr lang="pt-PT" sz="2000" dirty="0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aconchegante e atraente;</a:t>
            </a:r>
            <a:endParaRPr lang="pt-PT" sz="20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Colchete esquerdo 1"/>
          <p:cNvSpPr/>
          <p:nvPr/>
        </p:nvSpPr>
        <p:spPr>
          <a:xfrm>
            <a:off x="2481943" y="1175656"/>
            <a:ext cx="391886" cy="4903855"/>
          </a:xfrm>
          <a:prstGeom prst="leftBracket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Pergaminho vertical 4"/>
          <p:cNvSpPr/>
          <p:nvPr/>
        </p:nvSpPr>
        <p:spPr>
          <a:xfrm>
            <a:off x="10439390" y="2016683"/>
            <a:ext cx="1752610" cy="1405375"/>
          </a:xfrm>
          <a:prstGeom prst="verticalScroll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05000"/>
              </a:lnSpc>
              <a:spcAft>
                <a:spcPts val="0"/>
              </a:spcAft>
            </a:pPr>
            <a:r>
              <a:rPr lang="pt-PT" sz="2000" dirty="0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Kintal </a:t>
            </a:r>
            <a:endParaRPr lang="en-US" sz="2000" dirty="0">
              <a:solidFill>
                <a:schemeClr val="tx1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r>
              <a:rPr lang="pt-PT" sz="2000" dirty="0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endParaRPr lang="en-US" sz="2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Pergaminho vertical 17"/>
          <p:cNvSpPr/>
          <p:nvPr/>
        </p:nvSpPr>
        <p:spPr>
          <a:xfrm>
            <a:off x="10439390" y="5252803"/>
            <a:ext cx="1752610" cy="1477488"/>
          </a:xfrm>
          <a:prstGeom prst="verticalScroll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sz="2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Identificar</a:t>
            </a:r>
            <a:endParaRPr lang="en-US" sz="2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Pergaminho vertical 3"/>
          <p:cNvSpPr/>
          <p:nvPr/>
        </p:nvSpPr>
        <p:spPr>
          <a:xfrm>
            <a:off x="10391487" y="148230"/>
            <a:ext cx="1800513" cy="1538589"/>
          </a:xfrm>
          <a:prstGeom prst="verticalScroll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sz="2000" dirty="0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A </a:t>
            </a:r>
            <a:r>
              <a:rPr lang="pt-PT" sz="2000" dirty="0" smtClean="0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identificar </a:t>
            </a:r>
            <a:endParaRPr lang="en-US" sz="2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Pergaminho vertical 12"/>
          <p:cNvSpPr/>
          <p:nvPr/>
        </p:nvSpPr>
        <p:spPr>
          <a:xfrm>
            <a:off x="10439390" y="3549771"/>
            <a:ext cx="1752610" cy="1575319"/>
          </a:xfrm>
          <a:prstGeom prst="verticalScroll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05000"/>
              </a:lnSpc>
              <a:spcAft>
                <a:spcPts val="0"/>
              </a:spcAft>
            </a:pPr>
            <a:r>
              <a:rPr lang="pt-PT" sz="2000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RIU PALACE</a:t>
            </a:r>
            <a:endParaRPr lang="en-US" sz="2000">
              <a:solidFill>
                <a:schemeClr val="tx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39110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6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2" grpId="0" animBg="1"/>
      <p:bldP spid="6" grpId="0" animBg="1"/>
      <p:bldP spid="9" grpId="0" animBg="1"/>
      <p:bldP spid="11" grpId="0" animBg="1"/>
      <p:bldP spid="8" grpId="0" animBg="1"/>
      <p:bldP spid="14" grpId="0" animBg="1"/>
      <p:bldP spid="15" grpId="0" animBg="1"/>
      <p:bldP spid="16" grpId="0" animBg="1"/>
      <p:bldP spid="5" grpId="0" animBg="1"/>
      <p:bldP spid="18" grpId="0" animBg="1"/>
      <p:bldP spid="4" grpId="0" animBg="1"/>
      <p:bldP spid="1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entágono 9"/>
          <p:cNvSpPr/>
          <p:nvPr/>
        </p:nvSpPr>
        <p:spPr>
          <a:xfrm>
            <a:off x="2873829" y="2259327"/>
            <a:ext cx="3513909" cy="1252507"/>
          </a:xfrm>
          <a:prstGeom prst="homePlate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>
              <a:lnSpc>
                <a:spcPct val="105000"/>
              </a:lnSpc>
            </a:pPr>
            <a:r>
              <a:rPr lang="pt-PT" sz="2400" dirty="0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Feira de profissões </a:t>
            </a:r>
            <a:endParaRPr lang="en-US" sz="2400" dirty="0">
              <a:solidFill>
                <a:schemeClr val="tx1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6" name="Retângulo 5"/>
          <p:cNvSpPr/>
          <p:nvPr/>
        </p:nvSpPr>
        <p:spPr>
          <a:xfrm>
            <a:off x="169818" y="2775858"/>
            <a:ext cx="2312125" cy="914400"/>
          </a:xfrm>
          <a:prstGeom prst="rect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sz="24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1ª Prioridade </a:t>
            </a:r>
            <a:endParaRPr lang="en-US" sz="24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Pentágono 8"/>
          <p:cNvSpPr/>
          <p:nvPr/>
        </p:nvSpPr>
        <p:spPr>
          <a:xfrm>
            <a:off x="2906496" y="262696"/>
            <a:ext cx="3513909" cy="1567357"/>
          </a:xfrm>
          <a:prstGeom prst="homePlate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lnSpc>
                <a:spcPct val="105000"/>
              </a:lnSpc>
            </a:pPr>
            <a:r>
              <a:rPr lang="pt-PT" sz="2400" dirty="0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Remodelação da Secretária na sede do Agrupamento- Liceu </a:t>
            </a:r>
            <a:endParaRPr lang="en-US" sz="2400" dirty="0">
              <a:solidFill>
                <a:schemeClr val="tx1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1" name="Pentágono 10"/>
          <p:cNvSpPr/>
          <p:nvPr/>
        </p:nvSpPr>
        <p:spPr>
          <a:xfrm>
            <a:off x="2926080" y="4218246"/>
            <a:ext cx="3520441" cy="2069114"/>
          </a:xfrm>
          <a:prstGeom prst="homePlat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lnSpc>
                <a:spcPct val="105000"/>
              </a:lnSpc>
              <a:spcAft>
                <a:spcPts val="0"/>
              </a:spcAft>
            </a:pPr>
            <a:endParaRPr lang="pt-PT" sz="2400" dirty="0" smtClean="0">
              <a:solidFill>
                <a:schemeClr val="tx1"/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ctr">
              <a:lnSpc>
                <a:spcPct val="105000"/>
              </a:lnSpc>
              <a:spcAft>
                <a:spcPts val="0"/>
              </a:spcAft>
            </a:pPr>
            <a:r>
              <a:rPr lang="pt-PT" sz="2400" dirty="0" smtClean="0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Conclusão da Elaboração do </a:t>
            </a:r>
            <a:r>
              <a:rPr lang="pt-PT" sz="2400" dirty="0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Projeto </a:t>
            </a:r>
            <a:r>
              <a:rPr lang="pt-PT" sz="2400" dirty="0" smtClean="0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Educativo, </a:t>
            </a:r>
            <a:endParaRPr lang="en-US" sz="2400" dirty="0">
              <a:solidFill>
                <a:schemeClr val="tx1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ctr"/>
            <a:r>
              <a:rPr lang="pt-PT" sz="2400" dirty="0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Apresentação </a:t>
            </a:r>
            <a:r>
              <a:rPr lang="pt-PT" sz="2400" dirty="0" smtClean="0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 aprovação </a:t>
            </a:r>
          </a:p>
          <a:p>
            <a:r>
              <a:rPr lang="pt-PT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en-US" sz="2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Retângulo 7"/>
          <p:cNvSpPr/>
          <p:nvPr/>
        </p:nvSpPr>
        <p:spPr>
          <a:xfrm>
            <a:off x="6446521" y="1"/>
            <a:ext cx="3944966" cy="183902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lnSpc>
                <a:spcPct val="105000"/>
              </a:lnSpc>
              <a:spcAft>
                <a:spcPts val="0"/>
              </a:spcAft>
            </a:pPr>
            <a:r>
              <a:rPr lang="pt-PT" sz="2000" dirty="0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Oferecer melhor serviços aos </a:t>
            </a:r>
            <a:r>
              <a:rPr lang="pt-PT" sz="2000" dirty="0" smtClean="0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utentes;</a:t>
            </a:r>
            <a:r>
              <a:rPr lang="en-US" sz="2000" dirty="0" smtClean="0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pt-PT" sz="2000" dirty="0" smtClean="0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Criar </a:t>
            </a:r>
            <a:r>
              <a:rPr lang="pt-PT" sz="2000" dirty="0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um ambiente propicio de trabalho e maior conforto aos </a:t>
            </a:r>
            <a:r>
              <a:rPr lang="pt-PT" sz="2000" dirty="0" smtClean="0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funcionários;</a:t>
            </a:r>
            <a:r>
              <a:rPr lang="en-US" sz="2000" dirty="0" smtClean="0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pt-PT" sz="2000" dirty="0" smtClean="0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Garantir </a:t>
            </a:r>
            <a:r>
              <a:rPr lang="pt-PT" sz="2000" dirty="0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melhor organização e arquivação dos dossiês</a:t>
            </a:r>
            <a:endParaRPr lang="pt-PT" sz="20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Retângulo 13"/>
          <p:cNvSpPr/>
          <p:nvPr/>
        </p:nvSpPr>
        <p:spPr>
          <a:xfrm>
            <a:off x="6446521" y="1931717"/>
            <a:ext cx="3951517" cy="214214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lnSpc>
                <a:spcPct val="105000"/>
              </a:lnSpc>
              <a:spcAft>
                <a:spcPts val="0"/>
              </a:spcAft>
            </a:pPr>
            <a:r>
              <a:rPr lang="pt-PT" sz="2000" dirty="0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Dar conhecimento aos alunos das saídas profissionais a fim de orientar nas escolhas das áreas de </a:t>
            </a:r>
            <a:r>
              <a:rPr lang="pt-PT" sz="2000" dirty="0" smtClean="0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estudos;</a:t>
            </a:r>
            <a:r>
              <a:rPr lang="en-US" sz="2000" dirty="0" smtClean="0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pt-PT" sz="2000" dirty="0" smtClean="0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Criar </a:t>
            </a:r>
            <a:r>
              <a:rPr lang="pt-PT" sz="2000" dirty="0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um espaço propício para marketing e divulgação dos serviços das instituições públicas e privadas</a:t>
            </a:r>
            <a:r>
              <a:rPr lang="pt-PT" sz="20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; </a:t>
            </a:r>
            <a:endParaRPr lang="pt-PT" sz="20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Retângulo 14"/>
          <p:cNvSpPr/>
          <p:nvPr/>
        </p:nvSpPr>
        <p:spPr>
          <a:xfrm>
            <a:off x="6512378" y="4175524"/>
            <a:ext cx="3944966" cy="256373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lnSpc>
                <a:spcPct val="105000"/>
              </a:lnSpc>
              <a:spcAft>
                <a:spcPts val="0"/>
              </a:spcAft>
            </a:pPr>
            <a:r>
              <a:rPr lang="pt-PT" sz="2000" dirty="0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Cumprir a exigência do decreto lei nº 9/2019;</a:t>
            </a:r>
            <a:endParaRPr lang="en-US" sz="2000" dirty="0">
              <a:solidFill>
                <a:schemeClr val="tx1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5000"/>
              </a:lnSpc>
              <a:spcAft>
                <a:spcPts val="0"/>
              </a:spcAft>
            </a:pPr>
            <a:r>
              <a:rPr lang="pt-PT" sz="20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Definir os principais desafios e metas (visão e missão) do agrupamento;</a:t>
            </a:r>
            <a:endParaRPr lang="en-US" sz="28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pt-PT" sz="20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 Estabelecer uma politica acertada do agrupamento em todos os domínios da educação. </a:t>
            </a:r>
            <a:endParaRPr lang="pt-PT" sz="20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Colchete esquerdo 1"/>
          <p:cNvSpPr/>
          <p:nvPr/>
        </p:nvSpPr>
        <p:spPr>
          <a:xfrm>
            <a:off x="2481943" y="1175656"/>
            <a:ext cx="391886" cy="4903855"/>
          </a:xfrm>
          <a:prstGeom prst="leftBracket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Pergaminho vertical 4"/>
          <p:cNvSpPr/>
          <p:nvPr/>
        </p:nvSpPr>
        <p:spPr>
          <a:xfrm>
            <a:off x="10456821" y="2115908"/>
            <a:ext cx="1752610" cy="1773761"/>
          </a:xfrm>
          <a:prstGeom prst="verticalScroll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05000"/>
              </a:lnSpc>
              <a:spcAft>
                <a:spcPts val="0"/>
              </a:spcAft>
            </a:pPr>
            <a:r>
              <a:rPr lang="pt-PT" sz="2000" dirty="0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Entidades públicas e privadas</a:t>
            </a:r>
            <a:endParaRPr lang="en-US" sz="2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Pergaminho vertical 3"/>
          <p:cNvSpPr/>
          <p:nvPr/>
        </p:nvSpPr>
        <p:spPr>
          <a:xfrm>
            <a:off x="10391487" y="150218"/>
            <a:ext cx="1800513" cy="1538589"/>
          </a:xfrm>
          <a:prstGeom prst="verticalScroll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sz="2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identificar</a:t>
            </a:r>
            <a:endParaRPr lang="en-US" sz="2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Pergaminho vertical 12"/>
          <p:cNvSpPr/>
          <p:nvPr/>
        </p:nvSpPr>
        <p:spPr>
          <a:xfrm>
            <a:off x="10523202" y="4660762"/>
            <a:ext cx="1752610" cy="1870667"/>
          </a:xfrm>
          <a:prstGeom prst="verticalScroll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pt-PT" sz="20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Todos </a:t>
            </a:r>
            <a:endParaRPr lang="en-US" sz="20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27071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4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6" grpId="0" animBg="1"/>
      <p:bldP spid="9" grpId="0" animBg="1"/>
      <p:bldP spid="8" grpId="0" animBg="1"/>
      <p:bldP spid="14" grpId="0" animBg="1"/>
      <p:bldP spid="5" grpId="0" animBg="1"/>
      <p:bldP spid="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entágono 9"/>
          <p:cNvSpPr/>
          <p:nvPr/>
        </p:nvSpPr>
        <p:spPr>
          <a:xfrm>
            <a:off x="2481943" y="1616499"/>
            <a:ext cx="4304221" cy="3373512"/>
          </a:xfrm>
          <a:prstGeom prst="homePlate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105000"/>
              </a:lnSpc>
              <a:spcAft>
                <a:spcPts val="0"/>
              </a:spcAft>
            </a:pPr>
            <a:r>
              <a:rPr lang="pt-PT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Delineamento de espaço de educação física (</a:t>
            </a:r>
            <a:r>
              <a:rPr lang="pt-PT" sz="24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Escola Nova e </a:t>
            </a:r>
            <a:r>
              <a:rPr lang="pt-PT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Carla Lima) e colocação de </a:t>
            </a:r>
            <a:r>
              <a:rPr lang="pt-PT" sz="24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balizas, </a:t>
            </a:r>
            <a:r>
              <a:rPr lang="pt-PT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redes de futsal e tabelas de basquetebol </a:t>
            </a:r>
            <a:endParaRPr lang="en-US" sz="24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ctr"/>
            <a:r>
              <a:rPr lang="pt-PT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endParaRPr lang="en-US" sz="2400" dirty="0">
              <a:solidFill>
                <a:prstClr val="black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6" name="Retângulo 5"/>
          <p:cNvSpPr/>
          <p:nvPr/>
        </p:nvSpPr>
        <p:spPr>
          <a:xfrm>
            <a:off x="169819" y="2775858"/>
            <a:ext cx="2090056" cy="914400"/>
          </a:xfrm>
          <a:prstGeom prst="rect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sz="24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1ª Prioridade </a:t>
            </a:r>
            <a:endParaRPr lang="en-US" sz="24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Pentágono 8"/>
          <p:cNvSpPr/>
          <p:nvPr/>
        </p:nvSpPr>
        <p:spPr>
          <a:xfrm>
            <a:off x="2704002" y="236570"/>
            <a:ext cx="3716403" cy="1183433"/>
          </a:xfrm>
          <a:prstGeom prst="homePlate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lnSpc>
                <a:spcPct val="105000"/>
              </a:lnSpc>
            </a:pPr>
            <a:r>
              <a:rPr lang="pt-PT" sz="2400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Reparações de casas de banho e equipamentos</a:t>
            </a:r>
            <a:endParaRPr lang="en-US" dirty="0">
              <a:solidFill>
                <a:prstClr val="black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1" name="Pentágono 10"/>
          <p:cNvSpPr/>
          <p:nvPr/>
        </p:nvSpPr>
        <p:spPr>
          <a:xfrm>
            <a:off x="2704003" y="5234925"/>
            <a:ext cx="3749070" cy="1401006"/>
          </a:xfrm>
          <a:prstGeom prst="homePlat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lnSpc>
                <a:spcPct val="105000"/>
              </a:lnSpc>
              <a:spcAft>
                <a:spcPts val="0"/>
              </a:spcAft>
            </a:pPr>
            <a:endParaRPr lang="pt-PT" sz="2400" dirty="0" smtClean="0">
              <a:solidFill>
                <a:schemeClr val="tx1"/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just">
              <a:lnSpc>
                <a:spcPct val="105000"/>
              </a:lnSpc>
              <a:spcAft>
                <a:spcPts val="0"/>
              </a:spcAft>
            </a:pPr>
            <a:endParaRPr lang="pt-PT" sz="2400" dirty="0">
              <a:solidFill>
                <a:schemeClr val="tx1"/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ctr">
              <a:lnSpc>
                <a:spcPct val="105000"/>
              </a:lnSpc>
              <a:spcAft>
                <a:spcPts val="0"/>
              </a:spcAft>
            </a:pPr>
            <a:r>
              <a:rPr lang="pt-PT" sz="2400" dirty="0" smtClean="0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Aquisição </a:t>
            </a:r>
            <a:r>
              <a:rPr lang="pt-PT" sz="2400" dirty="0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de materiais de educação fica Geral  </a:t>
            </a:r>
            <a:endParaRPr lang="en-US" sz="2400" dirty="0">
              <a:solidFill>
                <a:schemeClr val="tx1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05000"/>
              </a:lnSpc>
              <a:spcAft>
                <a:spcPts val="0"/>
              </a:spcAft>
            </a:pPr>
            <a:endParaRPr lang="pt-PT" sz="2400" dirty="0" smtClean="0">
              <a:solidFill>
                <a:schemeClr val="tx1"/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r>
              <a:rPr lang="pt-PT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en-US" sz="2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Retângulo 7"/>
          <p:cNvSpPr/>
          <p:nvPr/>
        </p:nvSpPr>
        <p:spPr>
          <a:xfrm>
            <a:off x="6446521" y="97107"/>
            <a:ext cx="3944966" cy="169578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lnSpc>
                <a:spcPct val="105000"/>
              </a:lnSpc>
              <a:spcAft>
                <a:spcPts val="0"/>
              </a:spcAft>
            </a:pPr>
            <a:r>
              <a:rPr lang="pt-PT" sz="2000" dirty="0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- Reduzir a perda e uso racional de </a:t>
            </a:r>
            <a:r>
              <a:rPr lang="pt-PT" sz="2000" dirty="0" smtClean="0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água;</a:t>
            </a:r>
            <a:r>
              <a:rPr lang="en-US" sz="2000" dirty="0" smtClean="0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pt-PT" sz="2000" dirty="0" smtClean="0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Garantir </a:t>
            </a:r>
            <a:r>
              <a:rPr lang="pt-PT" sz="2000" dirty="0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higiene e segurança dos alunos, professores e pessoal operacional</a:t>
            </a:r>
            <a:endParaRPr lang="pt-PT" sz="20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Retângulo 13"/>
          <p:cNvSpPr/>
          <p:nvPr/>
        </p:nvSpPr>
        <p:spPr>
          <a:xfrm>
            <a:off x="6453073" y="1940390"/>
            <a:ext cx="3938414" cy="211018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lnSpc>
                <a:spcPct val="105000"/>
              </a:lnSpc>
              <a:spcAft>
                <a:spcPts val="0"/>
              </a:spcAft>
            </a:pPr>
            <a:r>
              <a:rPr lang="pt-PT" sz="2000" dirty="0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-Recuperar material (tabelas de </a:t>
            </a:r>
            <a:r>
              <a:rPr lang="pt-PT" sz="2000" dirty="0" smtClean="0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basquetebol)</a:t>
            </a:r>
            <a:r>
              <a:rPr lang="en-US" sz="2000" dirty="0" smtClean="0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; </a:t>
            </a:r>
            <a:r>
              <a:rPr lang="pt-PT" sz="2000" dirty="0" smtClean="0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Criar </a:t>
            </a:r>
            <a:r>
              <a:rPr lang="pt-PT" sz="2000" dirty="0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as condições necessárias para as aulas práticas de educação </a:t>
            </a:r>
            <a:r>
              <a:rPr lang="pt-PT" sz="2000" dirty="0" smtClean="0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física;</a:t>
            </a:r>
            <a:r>
              <a:rPr lang="en-US" sz="2000" dirty="0" smtClean="0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pt-PT" sz="2000" dirty="0" smtClean="0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Fomentar </a:t>
            </a:r>
            <a:r>
              <a:rPr lang="pt-PT" sz="2000" dirty="0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 prática do desporto em toda modalidade;</a:t>
            </a:r>
            <a:endParaRPr lang="pt-PT" sz="20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Retângulo 14"/>
          <p:cNvSpPr/>
          <p:nvPr/>
        </p:nvSpPr>
        <p:spPr>
          <a:xfrm>
            <a:off x="6479190" y="4198070"/>
            <a:ext cx="3944966" cy="256849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lnSpc>
                <a:spcPct val="105000"/>
              </a:lnSpc>
              <a:spcAft>
                <a:spcPts val="0"/>
              </a:spcAft>
            </a:pPr>
            <a:r>
              <a:rPr lang="pt-PT" sz="2000" dirty="0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Fornecer as escolas os materiais específicos para cada modalidade, permitindo o melhor desempenho dos professores e dos alunos no processo de ensino e aprendizagem das aulas práticas de educação física.</a:t>
            </a:r>
            <a:endParaRPr lang="pt-PT" sz="20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Colchete esquerdo 1"/>
          <p:cNvSpPr/>
          <p:nvPr/>
        </p:nvSpPr>
        <p:spPr>
          <a:xfrm>
            <a:off x="2286000" y="1238330"/>
            <a:ext cx="391886" cy="4903855"/>
          </a:xfrm>
          <a:prstGeom prst="leftBracket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Pergaminho vertical 4"/>
          <p:cNvSpPr/>
          <p:nvPr/>
        </p:nvSpPr>
        <p:spPr>
          <a:xfrm>
            <a:off x="10528706" y="2160800"/>
            <a:ext cx="1752610" cy="1771120"/>
          </a:xfrm>
          <a:prstGeom prst="verticalScroll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sz="2000" dirty="0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CMBV</a:t>
            </a:r>
            <a:endParaRPr lang="en-US" sz="2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Pergaminho vertical 3"/>
          <p:cNvSpPr/>
          <p:nvPr/>
        </p:nvSpPr>
        <p:spPr>
          <a:xfrm>
            <a:off x="10417603" y="142269"/>
            <a:ext cx="1800513" cy="1650623"/>
          </a:xfrm>
          <a:prstGeom prst="verticalScroll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sz="2000" dirty="0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A identificar</a:t>
            </a:r>
            <a:endParaRPr lang="en-US" sz="2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Pergaminho vertical 12"/>
          <p:cNvSpPr/>
          <p:nvPr/>
        </p:nvSpPr>
        <p:spPr>
          <a:xfrm>
            <a:off x="10450273" y="4684626"/>
            <a:ext cx="1752610" cy="1807613"/>
          </a:xfrm>
          <a:prstGeom prst="verticalScroll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pt-PT" sz="2000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CMBV</a:t>
            </a:r>
            <a:endParaRPr lang="en-US" sz="20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8313495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4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6" grpId="0" animBg="1"/>
      <p:bldP spid="9" grpId="0" animBg="1"/>
      <p:bldP spid="11" grpId="0" animBg="1"/>
      <p:bldP spid="8" grpId="0" animBg="1"/>
      <p:bldP spid="14" grpId="0" animBg="1"/>
      <p:bldP spid="15" grpId="0" animBg="1"/>
      <p:bldP spid="5" grpId="0" animBg="1"/>
      <p:bldP spid="4" grpId="0" animBg="1"/>
      <p:bldP spid="1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entágono 9"/>
          <p:cNvSpPr/>
          <p:nvPr/>
        </p:nvSpPr>
        <p:spPr>
          <a:xfrm>
            <a:off x="2873829" y="2719370"/>
            <a:ext cx="3513909" cy="1214167"/>
          </a:xfrm>
          <a:prstGeom prst="homePlate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>
              <a:lnSpc>
                <a:spcPct val="105000"/>
              </a:lnSpc>
            </a:pPr>
            <a:r>
              <a:rPr lang="pt-PT" sz="2400" dirty="0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Instalação de Câmaras de Vigilância </a:t>
            </a:r>
            <a:endParaRPr lang="en-US" sz="2400" dirty="0">
              <a:solidFill>
                <a:schemeClr val="tx1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6" name="Retângulo 5"/>
          <p:cNvSpPr/>
          <p:nvPr/>
        </p:nvSpPr>
        <p:spPr>
          <a:xfrm>
            <a:off x="169818" y="2775858"/>
            <a:ext cx="2312125" cy="914400"/>
          </a:xfrm>
          <a:prstGeom prst="rect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sz="24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1ª Prioridade </a:t>
            </a:r>
            <a:endParaRPr lang="en-US" sz="24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Pentágono 8"/>
          <p:cNvSpPr/>
          <p:nvPr/>
        </p:nvSpPr>
        <p:spPr>
          <a:xfrm>
            <a:off x="2906496" y="262696"/>
            <a:ext cx="3513909" cy="1183433"/>
          </a:xfrm>
          <a:prstGeom prst="homePlate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lnSpc>
                <a:spcPct val="105000"/>
              </a:lnSpc>
            </a:pPr>
            <a:r>
              <a:rPr lang="pt-PT" sz="2400" dirty="0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Participação no Jogos Escolar Nacional </a:t>
            </a:r>
            <a:endParaRPr lang="en-US" sz="2400" dirty="0">
              <a:solidFill>
                <a:schemeClr val="tx1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1" name="Pentágono 10"/>
          <p:cNvSpPr/>
          <p:nvPr/>
        </p:nvSpPr>
        <p:spPr>
          <a:xfrm>
            <a:off x="2904294" y="5327241"/>
            <a:ext cx="3513909" cy="1148318"/>
          </a:xfrm>
          <a:prstGeom prst="homePlat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05000"/>
              </a:lnSpc>
              <a:spcAft>
                <a:spcPts val="0"/>
              </a:spcAft>
            </a:pPr>
            <a:r>
              <a:rPr lang="pt-PT" sz="2400" dirty="0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Cerimónia de imposição de Fita </a:t>
            </a:r>
            <a:endParaRPr lang="en-US" sz="2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Retângulo 7"/>
          <p:cNvSpPr/>
          <p:nvPr/>
        </p:nvSpPr>
        <p:spPr>
          <a:xfrm>
            <a:off x="6494424" y="134580"/>
            <a:ext cx="3944966" cy="146864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lnSpc>
                <a:spcPct val="105000"/>
              </a:lnSpc>
              <a:spcAft>
                <a:spcPts val="0"/>
              </a:spcAft>
            </a:pPr>
            <a:r>
              <a:rPr lang="pt-PT" sz="2000" dirty="0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Criar as condições mínimas para uma boa participação nos jogos escolares, reforçando a imagem de representação da nossa delegação;</a:t>
            </a:r>
            <a:endParaRPr lang="pt-PT" sz="20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Retângulo 13"/>
          <p:cNvSpPr/>
          <p:nvPr/>
        </p:nvSpPr>
        <p:spPr>
          <a:xfrm>
            <a:off x="6457419" y="2211442"/>
            <a:ext cx="3944966" cy="223002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lnSpc>
                <a:spcPct val="105000"/>
              </a:lnSpc>
              <a:spcAft>
                <a:spcPts val="0"/>
              </a:spcAft>
            </a:pPr>
            <a:r>
              <a:rPr lang="pt-PT" sz="2000" dirty="0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Melhor controlo de comportamentos dos alunos nos corredores e nos pátios; Zelar </a:t>
            </a:r>
            <a:r>
              <a:rPr lang="pt-PT" sz="2000" dirty="0" smtClean="0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pela segurança </a:t>
            </a:r>
            <a:r>
              <a:rPr lang="pt-PT" sz="2000" dirty="0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dos edifícios/patrimónios da escola; Evidenciar qualquer tentativa de vandalismos ou roubo;</a:t>
            </a:r>
            <a:endParaRPr lang="pt-PT" sz="20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Retângulo 14"/>
          <p:cNvSpPr/>
          <p:nvPr/>
        </p:nvSpPr>
        <p:spPr>
          <a:xfrm>
            <a:off x="6494424" y="5231433"/>
            <a:ext cx="3944966" cy="1339933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lnSpc>
                <a:spcPct val="105000"/>
              </a:lnSpc>
              <a:spcAft>
                <a:spcPts val="0"/>
              </a:spcAft>
            </a:pPr>
            <a:r>
              <a:rPr lang="pt-PT" sz="2000" dirty="0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Criar um ambiente de festas e homenagens aos alunos finalistas, com a entrega de certificados e colocação de fitas</a:t>
            </a:r>
            <a:endParaRPr lang="pt-PT" sz="20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Colchete esquerdo 1"/>
          <p:cNvSpPr/>
          <p:nvPr/>
        </p:nvSpPr>
        <p:spPr>
          <a:xfrm>
            <a:off x="2481943" y="1175656"/>
            <a:ext cx="391886" cy="4903855"/>
          </a:xfrm>
          <a:prstGeom prst="leftBracket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Pergaminho vertical 4"/>
          <p:cNvSpPr/>
          <p:nvPr/>
        </p:nvSpPr>
        <p:spPr>
          <a:xfrm>
            <a:off x="10391487" y="2719370"/>
            <a:ext cx="1752610" cy="1405375"/>
          </a:xfrm>
          <a:prstGeom prst="verticalScroll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05000"/>
              </a:lnSpc>
              <a:spcAft>
                <a:spcPts val="0"/>
              </a:spcAft>
            </a:pPr>
            <a:r>
              <a:rPr lang="pt-PT" sz="2000" dirty="0" smtClean="0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Inforsal </a:t>
            </a:r>
            <a:r>
              <a:rPr lang="pt-PT" sz="2000" dirty="0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 Riu PALACE </a:t>
            </a:r>
            <a:endParaRPr lang="en-US" sz="2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Pergaminho vertical 3"/>
          <p:cNvSpPr/>
          <p:nvPr/>
        </p:nvSpPr>
        <p:spPr>
          <a:xfrm>
            <a:off x="10391487" y="102630"/>
            <a:ext cx="1800513" cy="1400295"/>
          </a:xfrm>
          <a:prstGeom prst="verticalScroll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sz="2000" dirty="0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A </a:t>
            </a:r>
            <a:r>
              <a:rPr lang="pt-PT" sz="2000" dirty="0" smtClean="0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identificãr </a:t>
            </a:r>
            <a:endParaRPr lang="en-US" sz="2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Pergaminho vertical 12"/>
          <p:cNvSpPr/>
          <p:nvPr/>
        </p:nvSpPr>
        <p:spPr>
          <a:xfrm>
            <a:off x="10439390" y="5411176"/>
            <a:ext cx="1752610" cy="1160190"/>
          </a:xfrm>
          <a:prstGeom prst="verticalScroll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05000"/>
              </a:lnSpc>
              <a:spcAft>
                <a:spcPts val="0"/>
              </a:spcAft>
            </a:pPr>
            <a:r>
              <a:rPr lang="pt-PT" sz="2000" dirty="0" smtClean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CMBV</a:t>
            </a:r>
            <a:endParaRPr lang="en-US" sz="2000" dirty="0">
              <a:solidFill>
                <a:schemeClr val="tx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6628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6" grpId="0" animBg="1"/>
      <p:bldP spid="9" grpId="0" animBg="1"/>
      <p:bldP spid="11" grpId="0" animBg="1"/>
      <p:bldP spid="8" grpId="0" animBg="1"/>
      <p:bldP spid="14" grpId="0" animBg="1"/>
      <p:bldP spid="15" grpId="0" animBg="1"/>
      <p:bldP spid="5" grpId="0" animBg="1"/>
      <p:bldP spid="4" grpId="0" animBg="1"/>
      <p:bldP spid="1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entágono 11"/>
          <p:cNvSpPr/>
          <p:nvPr/>
        </p:nvSpPr>
        <p:spPr>
          <a:xfrm>
            <a:off x="2873829" y="4717758"/>
            <a:ext cx="3579243" cy="1936963"/>
          </a:xfrm>
          <a:prstGeom prst="homePlate">
            <a:avLst/>
          </a:prstGeom>
          <a:solidFill>
            <a:srgbClr val="00B0F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05000"/>
              </a:lnSpc>
              <a:spcAft>
                <a:spcPts val="0"/>
              </a:spcAft>
            </a:pPr>
            <a:r>
              <a:rPr lang="pt-PT" sz="2400" dirty="0" smtClean="0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Manutenção e </a:t>
            </a:r>
            <a:r>
              <a:rPr lang="pt-PT" sz="2400" dirty="0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reparação de energias elétricas no pátio da escola e nas salas de aulas </a:t>
            </a:r>
            <a:endParaRPr lang="en-US" sz="3200" dirty="0">
              <a:solidFill>
                <a:schemeClr val="tx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6" name="Retângulo 5"/>
          <p:cNvSpPr/>
          <p:nvPr/>
        </p:nvSpPr>
        <p:spPr>
          <a:xfrm>
            <a:off x="169818" y="2775858"/>
            <a:ext cx="2312125" cy="914400"/>
          </a:xfrm>
          <a:prstGeom prst="rect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sz="24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1ª Prioridade </a:t>
            </a:r>
            <a:endParaRPr lang="en-US" sz="24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Pentágono 8"/>
          <p:cNvSpPr/>
          <p:nvPr/>
        </p:nvSpPr>
        <p:spPr>
          <a:xfrm>
            <a:off x="2939163" y="558418"/>
            <a:ext cx="3513909" cy="2240317"/>
          </a:xfrm>
          <a:prstGeom prst="homePlate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pt-PT" sz="2400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Cerimónia de entrega dos certificados aos melhores alunos, por trimestres (do 5º ao 12º ano)</a:t>
            </a:r>
            <a:endParaRPr lang="en-US" sz="24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Retângulo 7"/>
          <p:cNvSpPr/>
          <p:nvPr/>
        </p:nvSpPr>
        <p:spPr>
          <a:xfrm>
            <a:off x="6468308" y="209006"/>
            <a:ext cx="3944966" cy="322652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lnSpc>
                <a:spcPct val="105000"/>
              </a:lnSpc>
              <a:spcAft>
                <a:spcPts val="0"/>
              </a:spcAft>
            </a:pPr>
            <a:r>
              <a:rPr lang="pt-PT" sz="2000" dirty="0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Incentivar e desenvolver o espírito de competitividade nos alunos; Valorizar e reconhecer os esforços empreendidos pelos alunos, professores, pais e encarregados </a:t>
            </a:r>
            <a:r>
              <a:rPr lang="pt-PT" sz="2000" dirty="0" smtClean="0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de </a:t>
            </a:r>
            <a:r>
              <a:rPr lang="pt-PT" sz="2000" dirty="0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educação e a Direção;Inspirar/despertar o maior interesse ao estudo aos demais alunos da comunidade académica. </a:t>
            </a:r>
            <a:r>
              <a:rPr lang="pt-PT" sz="2000" dirty="0" smtClean="0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endParaRPr lang="pt-PT" sz="20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Retângulo 15"/>
          <p:cNvSpPr/>
          <p:nvPr/>
        </p:nvSpPr>
        <p:spPr>
          <a:xfrm>
            <a:off x="6483544" y="4713339"/>
            <a:ext cx="3929730" cy="194138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lnSpc>
                <a:spcPct val="105000"/>
              </a:lnSpc>
              <a:spcAft>
                <a:spcPts val="0"/>
              </a:spcAft>
            </a:pPr>
            <a:r>
              <a:rPr lang="pt-PT" sz="2000" dirty="0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Evitar danificação dos equipamentos; Reduzir o consumo de energia; Melhorar a iluminação de salas, pátios e garantir melhor segurança dos edifícios </a:t>
            </a:r>
            <a:endParaRPr lang="pt-PT" sz="20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Colchete esquerdo 1"/>
          <p:cNvSpPr/>
          <p:nvPr/>
        </p:nvSpPr>
        <p:spPr>
          <a:xfrm>
            <a:off x="2481943" y="1175656"/>
            <a:ext cx="391886" cy="4903855"/>
          </a:xfrm>
          <a:prstGeom prst="leftBracket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Pergaminho vertical 17"/>
          <p:cNvSpPr/>
          <p:nvPr/>
        </p:nvSpPr>
        <p:spPr>
          <a:xfrm>
            <a:off x="10509080" y="5070576"/>
            <a:ext cx="1752610" cy="1226908"/>
          </a:xfrm>
          <a:prstGeom prst="verticalScroll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sz="2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AeB</a:t>
            </a:r>
            <a:endParaRPr lang="en-US" sz="2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Pergaminho vertical 3"/>
          <p:cNvSpPr/>
          <p:nvPr/>
        </p:nvSpPr>
        <p:spPr>
          <a:xfrm>
            <a:off x="10461177" y="1049028"/>
            <a:ext cx="1800513" cy="1400295"/>
          </a:xfrm>
          <a:prstGeom prst="verticalScroll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sz="2000" dirty="0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A </a:t>
            </a:r>
            <a:r>
              <a:rPr lang="pt-PT" sz="2000" dirty="0" smtClean="0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identificãr </a:t>
            </a:r>
            <a:endParaRPr lang="en-US" sz="2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405124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6" grpId="0" animBg="1"/>
      <p:bldP spid="9" grpId="0" animBg="1"/>
      <p:bldP spid="8" grpId="0" animBg="1"/>
      <p:bldP spid="16" grpId="0" animBg="1"/>
      <p:bldP spid="18" grpId="0" animBg="1"/>
      <p:bldP spid="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entágono 11"/>
          <p:cNvSpPr/>
          <p:nvPr/>
        </p:nvSpPr>
        <p:spPr>
          <a:xfrm>
            <a:off x="3638004" y="4206240"/>
            <a:ext cx="3513908" cy="2403565"/>
          </a:xfrm>
          <a:prstGeom prst="homePlate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sz="2400" dirty="0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Gala e homenagem aos professores (Ex-Dirigentes da ESBV)</a:t>
            </a:r>
            <a:endParaRPr lang="en-US" sz="2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Retângulo 5"/>
          <p:cNvSpPr/>
          <p:nvPr/>
        </p:nvSpPr>
        <p:spPr>
          <a:xfrm>
            <a:off x="169818" y="2775858"/>
            <a:ext cx="2638696" cy="91440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sz="24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2ª Prioridade </a:t>
            </a:r>
            <a:endParaRPr lang="en-US" sz="24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Pentágono 8"/>
          <p:cNvSpPr/>
          <p:nvPr/>
        </p:nvSpPr>
        <p:spPr>
          <a:xfrm>
            <a:off x="3556363" y="496388"/>
            <a:ext cx="3595552" cy="2717075"/>
          </a:xfrm>
          <a:prstGeom prst="homePlate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sz="2400" dirty="0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Manutenção de todos aparelhos de AC das escolas e instalações de pelo menos mais dois (Secretária e Subdireção) </a:t>
            </a:r>
            <a:endParaRPr lang="en-US" sz="2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Retângulo 7"/>
          <p:cNvSpPr/>
          <p:nvPr/>
        </p:nvSpPr>
        <p:spPr>
          <a:xfrm>
            <a:off x="7192733" y="226312"/>
            <a:ext cx="3481254" cy="3331028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sz="2000" dirty="0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Garantir o bom funcionamento dos aparelhos, principalmente no auditório do Liceu, a fim de proporcionar um ambiente confortável para a realização de atividades culturais e recreativas; Melhorar condições de trabalho nos Gabinetes, salas administrativas; </a:t>
            </a:r>
            <a:endParaRPr lang="pt-PT" sz="20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Retângulo 15"/>
          <p:cNvSpPr/>
          <p:nvPr/>
        </p:nvSpPr>
        <p:spPr>
          <a:xfrm>
            <a:off x="7233555" y="4056017"/>
            <a:ext cx="3399609" cy="270401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sz="2000" dirty="0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Criar um ambiente único de convívio entre os professores do agrupamento; Reconhecer e valorizar a contribuição dos ex-dirigentes do Agrupamento; Reforçar a relação interpessoais entre colegas de profissão;</a:t>
            </a:r>
            <a:endParaRPr lang="pt-PT" sz="20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Colchete esquerdo 3"/>
          <p:cNvSpPr/>
          <p:nvPr/>
        </p:nvSpPr>
        <p:spPr>
          <a:xfrm>
            <a:off x="2913018" y="1243582"/>
            <a:ext cx="643344" cy="4627516"/>
          </a:xfrm>
          <a:prstGeom prst="leftBracket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5" name="Ondulado 4"/>
          <p:cNvSpPr/>
          <p:nvPr/>
        </p:nvSpPr>
        <p:spPr>
          <a:xfrm>
            <a:off x="10747464" y="1391195"/>
            <a:ext cx="1345473" cy="1384663"/>
          </a:xfrm>
          <a:prstGeom prst="wave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sz="2000" dirty="0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CEFPBV</a:t>
            </a:r>
            <a:endParaRPr lang="en-US" sz="2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Ondulado 2"/>
          <p:cNvSpPr/>
          <p:nvPr/>
        </p:nvSpPr>
        <p:spPr>
          <a:xfrm>
            <a:off x="10724606" y="5260409"/>
            <a:ext cx="1345473" cy="1203701"/>
          </a:xfrm>
          <a:prstGeom prst="wave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05000"/>
              </a:lnSpc>
              <a:spcAft>
                <a:spcPts val="0"/>
              </a:spcAft>
            </a:pPr>
            <a:r>
              <a:rPr lang="pt-PT" sz="2000" dirty="0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r>
              <a:rPr lang="pt-PT" sz="2000" dirty="0" smtClean="0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CMBV</a:t>
            </a:r>
            <a:endParaRPr lang="en-US" sz="2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78954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6" grpId="0" animBg="1"/>
      <p:bldP spid="9" grpId="0" animBg="1"/>
      <p:bldP spid="8" grpId="0" animBg="1"/>
      <p:bldP spid="16" grpId="0" animBg="1"/>
      <p:bldP spid="5" grpId="0" animBg="1"/>
      <p:bldP spid="3" grpId="0" animBg="1"/>
    </p:bldLst>
  </p:timing>
</p:sld>
</file>

<file path=ppt/theme/theme1.xml><?xml version="1.0" encoding="utf-8"?>
<a:theme xmlns:a="http://schemas.openxmlformats.org/drawingml/2006/main" name="Cacho">
  <a:themeElements>
    <a:clrScheme name="Cacho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Cacho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acho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1441</TotalTime>
  <Words>1393</Words>
  <Application>Microsoft Office PowerPoint</Application>
  <PresentationFormat>Widescreen</PresentationFormat>
  <Paragraphs>159</Paragraphs>
  <Slides>18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18</vt:i4>
      </vt:variant>
    </vt:vector>
  </HeadingPairs>
  <TitlesOfParts>
    <vt:vector size="24" baseType="lpstr">
      <vt:lpstr>Arial</vt:lpstr>
      <vt:lpstr>Calibri</vt:lpstr>
      <vt:lpstr>Century Gothic</vt:lpstr>
      <vt:lpstr>Times New Roman</vt:lpstr>
      <vt:lpstr>Wingdings 3</vt:lpstr>
      <vt:lpstr>Cacho</vt:lpstr>
      <vt:lpstr>Republica de Cabo Verde Agrupamento 1- Escola Secundária da Boa Vista Telefone: 2511245 – Email: escolasecundariabv@gmail.com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user</dc:creator>
  <cp:lastModifiedBy>user</cp:lastModifiedBy>
  <cp:revision>75</cp:revision>
  <dcterms:created xsi:type="dcterms:W3CDTF">2025-01-31T22:47:42Z</dcterms:created>
  <dcterms:modified xsi:type="dcterms:W3CDTF">2025-02-06T00:39:15Z</dcterms:modified>
</cp:coreProperties>
</file>